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Lst>
  <p:sldSz cy="5143500" cx="9144000"/>
  <p:notesSz cx="6858000" cy="9144000"/>
  <p:embeddedFontLst>
    <p:embeddedFont>
      <p:font typeface="Montserrat SemiBold"/>
      <p:regular r:id="rId85"/>
      <p:bold r:id="rId86"/>
      <p:italic r:id="rId87"/>
      <p:boldItalic r:id="rId88"/>
    </p:embeddedFont>
    <p:embeddedFont>
      <p:font typeface="Montserrat"/>
      <p:regular r:id="rId89"/>
      <p:bold r:id="rId90"/>
      <p:italic r:id="rId91"/>
      <p:boldItalic r:id="rId92"/>
    </p:embeddedFont>
    <p:embeddedFont>
      <p:font typeface="Lato"/>
      <p:regular r:id="rId93"/>
      <p:bold r:id="rId94"/>
      <p:italic r:id="rId95"/>
      <p:boldItalic r:id="rId96"/>
    </p:embeddedFont>
    <p:embeddedFont>
      <p:font typeface="Source Code Pro"/>
      <p:regular r:id="rId97"/>
      <p:bold r:id="rId98"/>
      <p:italic r:id="rId99"/>
      <p:boldItalic r:id="rId100"/>
    </p:embeddedFont>
    <p:embeddedFont>
      <p:font typeface="Oswald"/>
      <p:regular r:id="rId101"/>
      <p:bold r:id="rId10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7A8FE26-8A58-42AC-A4C6-2EF702A78CA8}">
  <a:tblStyle styleId="{B7A8FE26-8A58-42AC-A4C6-2EF702A78CA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2" Type="http://schemas.openxmlformats.org/officeDocument/2006/relationships/font" Target="fonts/Oswald-bold.fntdata"/><Relationship Id="rId101" Type="http://schemas.openxmlformats.org/officeDocument/2006/relationships/font" Target="fonts/Oswald-regular.fntdata"/><Relationship Id="rId100" Type="http://schemas.openxmlformats.org/officeDocument/2006/relationships/font" Target="fonts/SourceCodePro-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Lato-italic.fntdata"/><Relationship Id="rId94" Type="http://schemas.openxmlformats.org/officeDocument/2006/relationships/font" Target="fonts/Lato-bold.fntdata"/><Relationship Id="rId97" Type="http://schemas.openxmlformats.org/officeDocument/2006/relationships/font" Target="fonts/SourceCodePro-regular.fntdata"/><Relationship Id="rId96" Type="http://schemas.openxmlformats.org/officeDocument/2006/relationships/font" Target="fonts/Lato-boldItalic.fntdata"/><Relationship Id="rId11" Type="http://schemas.openxmlformats.org/officeDocument/2006/relationships/slide" Target="slides/slide5.xml"/><Relationship Id="rId99" Type="http://schemas.openxmlformats.org/officeDocument/2006/relationships/font" Target="fonts/SourceCodePro-italic.fntdata"/><Relationship Id="rId10" Type="http://schemas.openxmlformats.org/officeDocument/2006/relationships/slide" Target="slides/slide4.xml"/><Relationship Id="rId98" Type="http://schemas.openxmlformats.org/officeDocument/2006/relationships/font" Target="fonts/SourceCodePro-bold.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Montserrat-italic.fntdata"/><Relationship Id="rId90" Type="http://schemas.openxmlformats.org/officeDocument/2006/relationships/font" Target="fonts/Montserrat-bold.fntdata"/><Relationship Id="rId93" Type="http://schemas.openxmlformats.org/officeDocument/2006/relationships/font" Target="fonts/Lato-regular.fntdata"/><Relationship Id="rId92" Type="http://schemas.openxmlformats.org/officeDocument/2006/relationships/font" Target="fonts/Montserrat-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font" Target="fonts/MontserratSemiBold-bold.fntdata"/><Relationship Id="rId85" Type="http://schemas.openxmlformats.org/officeDocument/2006/relationships/font" Target="fonts/MontserratSemiBold-regular.fntdata"/><Relationship Id="rId88" Type="http://schemas.openxmlformats.org/officeDocument/2006/relationships/font" Target="fonts/MontserratSemiBold-boldItalic.fntdata"/><Relationship Id="rId87" Type="http://schemas.openxmlformats.org/officeDocument/2006/relationships/font" Target="fonts/MontserratSemiBold-italic.fntdata"/><Relationship Id="rId89" Type="http://schemas.openxmlformats.org/officeDocument/2006/relationships/font" Target="fonts/Montserrat-regular.fntdata"/><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reillymedia.github.io/Using_SVG/guide/units.html"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aterialpalette.com/colors" TargetMode="External"/><Relationship Id="rId3" Type="http://schemas.openxmlformats.org/officeDocument/2006/relationships/hyperlink" Target="https://htmlcolorcodes.com/color-chart/" TargetMode="External"/><Relationship Id="rId4" Type="http://schemas.openxmlformats.org/officeDocument/2006/relationships/hyperlink" Target="http://colormind.io/" TargetMode="External"/><Relationship Id="rId5" Type="http://schemas.openxmlformats.org/officeDocument/2006/relationships/hyperlink" Target="http://www.gradients.io/"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org/TR/svg-strokes/"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n-US/docs/Web/SVG/Tutorial/Paths" TargetMode="External"/><Relationship Id="rId3" Type="http://schemas.openxmlformats.org/officeDocument/2006/relationships/hyperlink" Target="https://codepen.io/lingtalfi/pen/yaLWJG"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ackoverflow.com/a/36755226/2180570" TargetMode="Externa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 name="Shape 40"/>
        <p:cNvGrpSpPr/>
        <p:nvPr/>
      </p:nvGrpSpPr>
      <p:grpSpPr>
        <a:xfrm>
          <a:off x="0" y="0"/>
          <a:ext cx="0" cy="0"/>
          <a:chOff x="0" y="0"/>
          <a:chExt cx="0" cy="0"/>
        </a:xfrm>
      </p:grpSpPr>
      <p:sp>
        <p:nvSpPr>
          <p:cNvPr id="41" name="Google Shape;4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2" name="Google Shape;4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This is a training on SVGs (scalable vector graphics). It is aimed at people in academia and and how they might most commonly use the format (for figures, papers, presentations, posters, etc).</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training should teach you:</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The basic building blocks of the SVG format</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How to make basic SVGs by hand</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How to more confidently </a:t>
            </a:r>
            <a:r>
              <a:rPr lang="en">
                <a:latin typeface="Lato"/>
                <a:ea typeface="Lato"/>
                <a:cs typeface="Lato"/>
                <a:sym typeface="Lato"/>
              </a:rPr>
              <a:t>edit SVGs </a:t>
            </a:r>
            <a:r>
              <a:rPr lang="en">
                <a:latin typeface="Lato"/>
                <a:ea typeface="Lato"/>
                <a:cs typeface="Lato"/>
                <a:sym typeface="Lato"/>
              </a:rPr>
              <a:t>made by software or third parties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When it is appropriate to make an SVG by hand and when it is not</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General familiarity with the format such that you can more effectively Google a particular problem</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These slides should also serve as a good basic reference for when you forget a particular method or syntax.</a:t>
            </a:r>
            <a:endParaRPr>
              <a:latin typeface="Lato"/>
              <a:ea typeface="Lato"/>
              <a:cs typeface="Lato"/>
              <a:sym typeface="Lato"/>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63f6fa6c6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63f6fa6c6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An SVG has an abstract coordinate system, measured in arbitrary units called "SVG units" or "user units". It is a consistent, Cartesian coordinate space (positive down and to the right) that eventually gets mapped to some real world space. The dimensions/positions/etc of all elements are given in this coordinate space.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It is possible to specify dimensions/positions/etc in terms of "real world units" like inches, but it is typically not advisable. Real world units will be converted to SVG units based on constants defined in the SVG standard, and the resulting actual size of the element will be affected by the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 attributes, and may not actually end up as the size you intended.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Bottom line: write SVG without units. It is standard practice, and most SVG editing software seems to generate SVGs in this manner by default. It is also in line with the main purpose of SVGs, which is to create images that are independent of actual size.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https://oreillymedia.github.io/Using_SVG/guide/units.html</a:t>
            </a:r>
            <a:endParaRPr>
              <a:latin typeface="Lato"/>
              <a:ea typeface="Lato"/>
              <a:cs typeface="Lato"/>
              <a:sym typeface="La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63f6fa6c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63f6fa6c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a:t>
            </a:r>
            <a:r>
              <a:rPr lang="en">
                <a:latin typeface="Lato"/>
                <a:ea typeface="Lato"/>
                <a:cs typeface="Lato"/>
                <a:sym typeface="Lato"/>
              </a:rPr>
              <a:t> </a:t>
            </a:r>
            <a:r>
              <a:rPr lang="en">
                <a:latin typeface="Lato"/>
                <a:ea typeface="Lato"/>
                <a:cs typeface="Lato"/>
                <a:sym typeface="Lato"/>
              </a:rPr>
              <a:t>viewbox is the window into the SVG's </a:t>
            </a:r>
            <a:r>
              <a:rPr lang="en">
                <a:latin typeface="Lato"/>
                <a:ea typeface="Lato"/>
                <a:cs typeface="Lato"/>
                <a:sym typeface="Lato"/>
              </a:rPr>
              <a:t>coordinate space, and defines the boundaries of the image. You can think of it like a camera or a frame. You specify the x/y coordinates of the upper left corner and the width/height of the viewbox, in SVG units.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Contents of the SVG can extend beyond the viewbox, which you may or may not be able to see depending on the software and the overflow attribute (more on this later).</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should always be specified; weird things can happen if it isn't.</a:t>
            </a:r>
            <a:endParaRPr>
              <a:latin typeface="Lato"/>
              <a:ea typeface="Lato"/>
              <a:cs typeface="Lato"/>
              <a:sym typeface="La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63f6fa6c66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63f6fa6c66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 attributes specify how large the image should appear in its final context. Along with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it essentially defines a mapping from SVG units to real world units.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is the only place in your SVG where you can specify real world units. If no unit is specified, they are interpreted as pixels.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these attributes are omitted entirely, default behavior will vary from software to software. Browsers will usually scale the image to fit the dimensions of its container. Some software may make them the same as the viewbox width/height in pixels.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practice, it is usually more useful to not hard-code these attributes into the SVG, and to simply scale the image in situ to the needed size (eg, in CSS for a webpage, or in Inkscape before rendering as a PNG). As such, the minimum/boilerplate code to form a valid SVG is an </a:t>
            </a:r>
            <a:r>
              <a:rPr lang="en">
                <a:highlight>
                  <a:srgbClr val="D9D9D9"/>
                </a:highlight>
                <a:latin typeface="Source Code Pro"/>
                <a:ea typeface="Source Code Pro"/>
                <a:cs typeface="Source Code Pro"/>
                <a:sym typeface="Source Code Pro"/>
              </a:rPr>
              <a:t>&lt;svg&gt;</a:t>
            </a:r>
            <a:r>
              <a:rPr lang="en">
                <a:latin typeface="Lato"/>
                <a:ea typeface="Lato"/>
                <a:cs typeface="Lato"/>
                <a:sym typeface="Lato"/>
              </a:rPr>
              <a:t> element with the </a:t>
            </a:r>
            <a:r>
              <a:rPr lang="en">
                <a:highlight>
                  <a:srgbClr val="D9D9D9"/>
                </a:highlight>
                <a:latin typeface="Source Code Pro"/>
                <a:ea typeface="Source Code Pro"/>
                <a:cs typeface="Source Code Pro"/>
                <a:sym typeface="Source Code Pro"/>
              </a:rPr>
              <a:t>xmlns</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attributes.</a:t>
            </a:r>
            <a:endParaRPr>
              <a:latin typeface="Lato"/>
              <a:ea typeface="Lato"/>
              <a:cs typeface="Lato"/>
              <a:sym typeface="La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63f6fa6c66_4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63f6fa6c66_4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Before getting into drawing basic shapes, it is necessary to understand the </a:t>
            </a:r>
            <a:r>
              <a:rPr lang="en">
                <a:highlight>
                  <a:srgbClr val="D9D9D9"/>
                </a:highlight>
                <a:latin typeface="Source Code Pro"/>
                <a:ea typeface="Source Code Pro"/>
                <a:cs typeface="Source Code Pro"/>
                <a:sym typeface="Source Code Pro"/>
              </a:rPr>
              <a:t>stroke</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fill</a:t>
            </a:r>
            <a:r>
              <a:rPr lang="en">
                <a:latin typeface="Lato"/>
                <a:ea typeface="Lato"/>
                <a:cs typeface="Lato"/>
                <a:sym typeface="Lato"/>
              </a:rPr>
              <a:t> attributes. The stroke is the outline of a shape, and the fill is the area within a shape. Both attributes can be set to a color, or to </a:t>
            </a:r>
            <a:r>
              <a:rPr lang="en">
                <a:highlight>
                  <a:srgbClr val="D9D9D9"/>
                </a:highlight>
                <a:latin typeface="Source Code Pro"/>
                <a:ea typeface="Source Code Pro"/>
                <a:cs typeface="Source Code Pro"/>
                <a:sym typeface="Source Code Pro"/>
              </a:rPr>
              <a:t>none</a:t>
            </a:r>
            <a:r>
              <a:rPr lang="en">
                <a:latin typeface="Lato"/>
                <a:ea typeface="Lato"/>
                <a:cs typeface="Lato"/>
                <a:sym typeface="Lato"/>
              </a:rPr>
              <a:t> to be disabled.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By default, SVG shapes have </a:t>
            </a:r>
            <a:r>
              <a:rPr lang="en">
                <a:highlight>
                  <a:srgbClr val="D9D9D9"/>
                </a:highlight>
                <a:latin typeface="Source Code Pro"/>
                <a:ea typeface="Source Code Pro"/>
                <a:cs typeface="Source Code Pro"/>
                <a:sym typeface="Source Code Pro"/>
              </a:rPr>
              <a:t>fill="black"</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stroke="none"</a:t>
            </a:r>
            <a:r>
              <a:rPr lang="en">
                <a:latin typeface="Lato"/>
                <a:ea typeface="Lato"/>
                <a:cs typeface="Lato"/>
                <a:sym typeface="Lato"/>
              </a:rPr>
              <a:t>; even shapes that are intended to be just strokes, like lines. You will likely have to override this frequently.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By default, the stroke is shown in front of the fill. Unfortunately, there isn't a reliable, fully accepted way (for all browsers and software) to switch this order.</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640da150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640da150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HSL splits colors into hue (red vs green vs purple), saturation (how "much" color there is, black/white vs colorful), and luminance/brightness (dark vs light).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RGB splits colors into red/green/blue "components", between 0 and 255 (256 possible values). Balance the components in different proportions to get different </a:t>
            </a:r>
            <a:r>
              <a:rPr lang="en">
                <a:latin typeface="Lato"/>
                <a:ea typeface="Lato"/>
                <a:cs typeface="Lato"/>
                <a:sym typeface="Lato"/>
              </a:rPr>
              <a:t>hues</a:t>
            </a:r>
            <a:r>
              <a:rPr lang="en">
                <a:latin typeface="Lato"/>
                <a:ea typeface="Lato"/>
                <a:cs typeface="Lato"/>
                <a:sym typeface="Lato"/>
              </a:rPr>
              <a:t>. Increase/decrease all of the components to increase/decrease the brightness. All 0's = black, all 255's = white.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Hex is just a more compact way to write RGB. The 0 to 255 range is compressed down to 2 hex digits, each with 16 possible values (0, 1, 2, 3, 4, 5, 6, 7, 8, 9, A, B, C, D, E, F). The first two digits represent red, the next two green, and the next two blue. </a:t>
            </a:r>
            <a:r>
              <a:rPr lang="en">
                <a:latin typeface="Lato"/>
                <a:ea typeface="Lato"/>
                <a:cs typeface="Lato"/>
                <a:sym typeface="Lato"/>
              </a:rPr>
              <a:t>Hex colors are the most common way to write colors in web technologies.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a:t>
            </a:r>
            <a:r>
              <a:rPr lang="en">
                <a:latin typeface="Lato"/>
                <a:ea typeface="Lato"/>
                <a:cs typeface="Lato"/>
                <a:sym typeface="Lato"/>
              </a:rPr>
              <a:t>egular (English) color names, like "red" or "violet", can also be used.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Non-named colors can also accept an additional alpha parameter at the end, which will blend it with whatever content is behind it.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https://www.materialpalette.com/colors</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3"/>
              </a:rPr>
              <a:t>https://htmlcolorcodes.com/color-chart/</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4"/>
              </a:rPr>
              <a:t>http://colormind.io/</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5"/>
              </a:rPr>
              <a:t>http://www.gradients.io/</a:t>
            </a:r>
            <a:endParaRPr>
              <a:latin typeface="Lato"/>
              <a:ea typeface="Lato"/>
              <a:cs typeface="Lato"/>
              <a:sym typeface="La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640da1508b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640da1508b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An element's opacity defines how much it will blend in with whatever content is behind it, on a scale of 0 to 1. An opacity of 1 will make an element completely opaque; 0 completely invisible; 0.5 half-way translucent.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There are also </a:t>
            </a:r>
            <a:r>
              <a:rPr lang="en">
                <a:highlight>
                  <a:srgbClr val="D9D9D9"/>
                </a:highlight>
                <a:latin typeface="Source Code Pro"/>
                <a:ea typeface="Source Code Pro"/>
                <a:cs typeface="Source Code Pro"/>
                <a:sym typeface="Source Code Pro"/>
              </a:rPr>
              <a:t>fill</a:t>
            </a:r>
            <a:r>
              <a:rPr lang="en">
                <a:highlight>
                  <a:srgbClr val="D9D9D9"/>
                </a:highlight>
                <a:latin typeface="Source Code Pro"/>
                <a:ea typeface="Source Code Pro"/>
                <a:cs typeface="Source Code Pro"/>
                <a:sym typeface="Source Code Pro"/>
              </a:rPr>
              <a:t>-opacity</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stroke-opacity</a:t>
            </a:r>
            <a:r>
              <a:rPr lang="en">
                <a:latin typeface="Lato"/>
                <a:ea typeface="Lato"/>
                <a:cs typeface="Lato"/>
                <a:sym typeface="Lato"/>
              </a:rPr>
              <a:t> attributes to set the transparency of the fill and stroke separately, but they are not broadly supported yet. Use with caution.</a:t>
            </a:r>
            <a:endParaRPr>
              <a:latin typeface="Lato"/>
              <a:ea typeface="Lato"/>
              <a:cs typeface="Lato"/>
              <a:sym typeface="La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63f6fa6c66_4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63f6fa6c66_4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Elements are stacked in the order they appear in your SVG document. Later defined elements are stacked on-top/in-front of earlier defined elements.</a:t>
            </a:r>
            <a:endParaRPr>
              <a:latin typeface="Lato"/>
              <a:ea typeface="Lato"/>
              <a:cs typeface="Lato"/>
              <a:sym typeface="La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643e173c5a_7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643e173c5a_7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63f6fa6c66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63f6fa6c66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642a352a4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642a352a4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 rounded rectangle is written in the same way as a regular rectangle, but with the added </a:t>
            </a:r>
            <a:r>
              <a:rPr lang="en">
                <a:highlight>
                  <a:srgbClr val="D9D9D9"/>
                </a:highlight>
                <a:latin typeface="Source Code Pro"/>
                <a:ea typeface="Source Code Pro"/>
                <a:cs typeface="Source Code Pro"/>
                <a:sym typeface="Source Code Pro"/>
              </a:rPr>
              <a:t>rx</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ry</a:t>
            </a:r>
            <a:r>
              <a:rPr lang="en">
                <a:latin typeface="Lato"/>
                <a:ea typeface="Lato"/>
                <a:cs typeface="Lato"/>
                <a:sym typeface="Lato"/>
              </a:rPr>
              <a:t> attributes that specify the corner radius. The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 attributes still refer to the full outer width and height of the shape.</a:t>
            </a:r>
            <a:endParaRPr>
              <a:latin typeface="Lato"/>
              <a:ea typeface="Lato"/>
              <a:cs typeface="Lato"/>
              <a:sym typeface="La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 name="Shape 46"/>
        <p:cNvGrpSpPr/>
        <p:nvPr/>
      </p:nvGrpSpPr>
      <p:grpSpPr>
        <a:xfrm>
          <a:off x="0" y="0"/>
          <a:ext cx="0" cy="0"/>
          <a:chOff x="0" y="0"/>
          <a:chExt cx="0" cy="0"/>
        </a:xfrm>
      </p:grpSpPr>
      <p:sp>
        <p:nvSpPr>
          <p:cNvPr id="47" name="Google Shape;47;g6311bf5545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 name="Google Shape;48;g6311bf5545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642a352a4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642a352a4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63f6fa6c66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63f6fa6c66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63f6fa6c66_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63f6fa6c66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63f6fa6c66_4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63f6fa6c66_4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 </a:t>
            </a:r>
            <a:r>
              <a:rPr lang="en">
                <a:highlight>
                  <a:srgbClr val="D9D9D9"/>
                </a:highlight>
                <a:latin typeface="Source Code Pro"/>
                <a:ea typeface="Source Code Pro"/>
                <a:cs typeface="Source Code Pro"/>
                <a:sym typeface="Source Code Pro"/>
              </a:rPr>
              <a:t>&lt;polygon&gt;</a:t>
            </a:r>
            <a:r>
              <a:rPr lang="en">
                <a:latin typeface="Lato"/>
                <a:ea typeface="Lato"/>
                <a:cs typeface="Lato"/>
                <a:sym typeface="Lato"/>
              </a:rPr>
              <a:t> element is intended for closed shapes, where the last point is automatically connected to the first. </a:t>
            </a:r>
            <a:r>
              <a:rPr lang="en">
                <a:latin typeface="Lato"/>
                <a:ea typeface="Lato"/>
                <a:cs typeface="Lato"/>
                <a:sym typeface="Lato"/>
              </a:rPr>
              <a:t>A </a:t>
            </a:r>
            <a:r>
              <a:rPr lang="en">
                <a:highlight>
                  <a:srgbClr val="D9D9D9"/>
                </a:highlight>
                <a:latin typeface="Source Code Pro"/>
                <a:ea typeface="Source Code Pro"/>
                <a:cs typeface="Source Code Pro"/>
                <a:sym typeface="Source Code Pro"/>
              </a:rPr>
              <a:t>&lt;polyline&gt;</a:t>
            </a:r>
            <a:r>
              <a:rPr lang="en">
                <a:latin typeface="Lato"/>
                <a:ea typeface="Lato"/>
                <a:cs typeface="Lato"/>
                <a:sym typeface="Lato"/>
              </a:rPr>
              <a:t> element is intended for multi-segment lines (open shapes), and is not automatically closed. For the </a:t>
            </a:r>
            <a:r>
              <a:rPr lang="en">
                <a:highlight>
                  <a:srgbClr val="D9D9D9"/>
                </a:highlight>
                <a:latin typeface="Source Code Pro"/>
                <a:ea typeface="Source Code Pro"/>
                <a:cs typeface="Source Code Pro"/>
                <a:sym typeface="Source Code Pro"/>
              </a:rPr>
              <a:t>points</a:t>
            </a:r>
            <a:r>
              <a:rPr lang="en">
                <a:latin typeface="Lato"/>
                <a:ea typeface="Lato"/>
                <a:cs typeface="Lato"/>
                <a:sym typeface="Lato"/>
              </a:rPr>
              <a:t> attribute, specify a series of x/y coordinates, separated by single space or comma.</a:t>
            </a:r>
            <a:endParaRPr>
              <a:latin typeface="Lato"/>
              <a:ea typeface="Lato"/>
              <a:cs typeface="Lato"/>
              <a:sym typeface="La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63f6fa6c66_4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63f6fa6c66_4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640da1508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640da1508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640da1508b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640da1508b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stroke-width</a:t>
            </a:r>
            <a:r>
              <a:rPr lang="en">
                <a:latin typeface="Lato"/>
                <a:ea typeface="Lato"/>
                <a:cs typeface="Lato"/>
                <a:sym typeface="Lato"/>
              </a:rPr>
              <a:t> attribute specifies the thickness of the stroke around an element. Note that the stroke is always applied "on center" with the outline of the element. Half of the stroke width will be applied on one side of the outline, and the other half on the other side. The outline (center of the stroke) is exactly where you specify it in the geometry of your shapes.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Unfortunately, there is no reliable, standard way to set the stroke to be on the inside or the outside of the outline. You will either have to adjust your geometry points to account for the thickness you want, or use a program like Inkscape or Illustrator to help you achieve the desired effect more conveniently.</a:t>
            </a:r>
            <a:endParaRPr>
              <a:latin typeface="Lato"/>
              <a:ea typeface="Lato"/>
              <a:cs typeface="Lato"/>
              <a:sym typeface="Lat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640da1508b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640da1508b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stroke-linecap</a:t>
            </a:r>
            <a:r>
              <a:rPr lang="en">
                <a:latin typeface="Lato"/>
                <a:ea typeface="Lato"/>
                <a:cs typeface="Lato"/>
                <a:sym typeface="Lato"/>
              </a:rPr>
              <a:t> attribute specifies how the strokes of unclosed shapes look at their ends. "Butt" is the default; it specifies that the stroke ends flush with the end of the outline. "Square" specifies that that stroke extends beyond the end of the outline a distance of half the stroke thickness, to create the appearance of a square centered on the end point. "Round" is the same as "square", except the the stroke is rounded to create the appearance of a circle centered on the end point.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640da1508b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640da1508b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stroke-linejoin</a:t>
            </a:r>
            <a:r>
              <a:rPr lang="en">
                <a:latin typeface="Lato"/>
                <a:ea typeface="Lato"/>
                <a:cs typeface="Lato"/>
                <a:sym typeface="Lato"/>
              </a:rPr>
              <a:t> attribute specifies how consecutive segments of a stroke are joined. "Miter" is the default; it extends the edges of the stroke until they intersect, and fills the enclosed area. "Bevel" treats the segments as if they were "butt" caps, and fills the resulting gap between them</a:t>
            </a:r>
            <a:r>
              <a:rPr lang="en">
                <a:latin typeface="Lato"/>
                <a:ea typeface="Lato"/>
                <a:cs typeface="Lato"/>
                <a:sym typeface="Lato"/>
              </a:rPr>
              <a:t>. "Round" treats the segments as if they were "round" caps.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stroke-miterlimit</a:t>
            </a:r>
            <a:r>
              <a:rPr lang="en">
                <a:latin typeface="Lato"/>
                <a:ea typeface="Lato"/>
                <a:cs typeface="Lato"/>
                <a:sym typeface="Lato"/>
              </a:rPr>
              <a:t> attribute can be used to make a "miter" join by default, but make a "bevel" join where the joint angle is too sharp (to avoid a long point jutting out).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https://www.w3.org/TR/svg-strokes/</a:t>
            </a:r>
            <a:r>
              <a:rPr lang="en">
                <a:latin typeface="Lato"/>
                <a:ea typeface="Lato"/>
                <a:cs typeface="Lato"/>
                <a:sym typeface="Lato"/>
              </a:rPr>
              <a:t> Fig. 10</a:t>
            </a:r>
            <a:endParaRPr>
              <a:latin typeface="Lato"/>
              <a:ea typeface="Lato"/>
              <a:cs typeface="Lato"/>
              <a:sym typeface="La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640da1508b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640da1508b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stroke-dasharray</a:t>
            </a:r>
            <a:r>
              <a:rPr lang="en">
                <a:latin typeface="Lato"/>
                <a:ea typeface="Lato"/>
                <a:cs typeface="Lato"/>
                <a:sym typeface="Lato"/>
              </a:rPr>
              <a:t> </a:t>
            </a:r>
            <a:r>
              <a:rPr lang="en">
                <a:latin typeface="Lato"/>
                <a:ea typeface="Lato"/>
                <a:cs typeface="Lato"/>
                <a:sym typeface="Lato"/>
              </a:rPr>
              <a:t>attribute allows you to create custom dash patterns for strokes. The attribute is specified as a series of alternating dash and gap lengths, starting with the first dash length.</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you only provide one value, the dash and gap values will be the same. </a:t>
            </a:r>
            <a:r>
              <a:rPr lang="en">
                <a:latin typeface="Lato"/>
                <a:ea typeface="Lato"/>
                <a:cs typeface="Lato"/>
                <a:sym typeface="Lato"/>
              </a:rPr>
              <a:t>In reality, when an odd number of values is provided, they are repeated once to yield an even number; but this results in unintuitive behavior, and is not recommended for best clarity.</a:t>
            </a:r>
            <a:endParaRPr>
              <a:latin typeface="Lato"/>
              <a:ea typeface="Lato"/>
              <a:cs typeface="Lato"/>
              <a:sym typeface="La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 name="Shape 51"/>
        <p:cNvGrpSpPr/>
        <p:nvPr/>
      </p:nvGrpSpPr>
      <p:grpSpPr>
        <a:xfrm>
          <a:off x="0" y="0"/>
          <a:ext cx="0" cy="0"/>
          <a:chOff x="0" y="0"/>
          <a:chExt cx="0" cy="0"/>
        </a:xfrm>
      </p:grpSpPr>
      <p:sp>
        <p:nvSpPr>
          <p:cNvPr id="52" name="Google Shape;52;g621caa2fa3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g621caa2fa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 raster graphic is a grid of pixels.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 vector graphic is a collection primitive shapes.</a:t>
            </a:r>
            <a:endParaRPr>
              <a:highlight>
                <a:srgbClr val="000000"/>
              </a:highlight>
              <a:latin typeface="Lato"/>
              <a:ea typeface="Lato"/>
              <a:cs typeface="Lato"/>
              <a:sym typeface="Lato"/>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640da1508b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640da1508b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By setting</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stroke-linecap</a:t>
            </a:r>
            <a:r>
              <a:rPr lang="en">
                <a:latin typeface="Lato"/>
                <a:ea typeface="Lato"/>
                <a:cs typeface="Lato"/>
                <a:sym typeface="Lato"/>
              </a:rPr>
              <a:t> to "round" or "square" and using 0-length dashes, you can create dotted lines.</a:t>
            </a:r>
            <a:endParaRPr>
              <a:latin typeface="Lato"/>
              <a:ea typeface="Lato"/>
              <a:cs typeface="Lato"/>
              <a:sym typeface="Lato"/>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640da1508b_3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640da1508b_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By default, t</a:t>
            </a:r>
            <a:r>
              <a:rPr lang="en">
                <a:latin typeface="Lato"/>
                <a:ea typeface="Lato"/>
                <a:cs typeface="Lato"/>
                <a:sym typeface="Lato"/>
              </a:rPr>
              <a:t>he dash pattern begins at the starting point of the stroke.</a:t>
            </a:r>
            <a:r>
              <a:rPr lang="en">
                <a:latin typeface="Lato"/>
                <a:ea typeface="Lato"/>
                <a:cs typeface="Lato"/>
                <a:sym typeface="Lato"/>
              </a:rPr>
              <a:t> </a:t>
            </a: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stroke-dashoffset</a:t>
            </a:r>
            <a:r>
              <a:rPr lang="en">
                <a:latin typeface="Lato"/>
                <a:ea typeface="Lato"/>
                <a:cs typeface="Lato"/>
                <a:sym typeface="Lato"/>
              </a:rPr>
              <a:t> attribute shifts the dash pattern forward (negative) or backward (positive).</a:t>
            </a:r>
            <a:endParaRPr>
              <a:latin typeface="Lato"/>
              <a:ea typeface="Lato"/>
              <a:cs typeface="Lato"/>
              <a:sym typeface="Lato"/>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643e173c5a_7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643e173c5a_7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643e173c5a_7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643e173c5a_7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640da1508b_3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640da1508b_3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Text is one of the most painful things to deal with in SVG. Text</a:t>
            </a:r>
            <a:r>
              <a:rPr lang="en">
                <a:latin typeface="Lato"/>
                <a:ea typeface="Lato"/>
                <a:cs typeface="Lato"/>
                <a:sym typeface="Lato"/>
              </a:rPr>
              <a:t> will display inconsistently on different platforms and software, especially with regard to alignment. To guarantee they will always look as expected, convert text to raw shapes using SVG software (eg Inkscape's "Object to path" functionality). For posterity, it is a good idea to either leave in the original </a:t>
            </a:r>
            <a:r>
              <a:rPr lang="en">
                <a:highlight>
                  <a:srgbClr val="D9D9D9"/>
                </a:highlight>
                <a:latin typeface="Source Code Pro"/>
                <a:ea typeface="Source Code Pro"/>
                <a:cs typeface="Source Code Pro"/>
                <a:sym typeface="Source Code Pro"/>
              </a:rPr>
              <a:t>&lt;text&gt;</a:t>
            </a:r>
            <a:r>
              <a:rPr lang="en">
                <a:latin typeface="Lato"/>
                <a:ea typeface="Lato"/>
                <a:cs typeface="Lato"/>
                <a:sym typeface="Lato"/>
              </a:rPr>
              <a:t> element commented out, or just make a comment noting the font/size/style you used to generate the text.</a:t>
            </a:r>
            <a:endParaRPr>
              <a:latin typeface="Lato"/>
              <a:ea typeface="Lato"/>
              <a:cs typeface="Lato"/>
              <a:sym typeface="Lato"/>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642a352a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642a352a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If the specified font family isn't installed, a system default will be used. Special note: it is possible to specify an order of fallback fonts, including a generic type (eg serif, sans-serif, monospace). You most likely won't need to use this, but keep it in mind.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font-weight</a:t>
            </a:r>
            <a:r>
              <a:rPr lang="en">
                <a:latin typeface="Lato"/>
                <a:ea typeface="Lato"/>
                <a:cs typeface="Lato"/>
                <a:sym typeface="Lato"/>
              </a:rPr>
              <a:t> attribute can be set to "normal" (default), "bold", "bolder", "lighter", or a multiple of 100 between 100 and 1000 (400 is normal, 700 is bold).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You may see these attributes specified in different ways, as we will cover later.</a:t>
            </a:r>
            <a:endParaRPr>
              <a:latin typeface="Lato"/>
              <a:ea typeface="Lato"/>
              <a:cs typeface="Lato"/>
              <a:sym typeface="Lato"/>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640da1508b_3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640da1508b_3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Default is "start".</a:t>
            </a:r>
            <a:endParaRPr>
              <a:latin typeface="Lato"/>
              <a:ea typeface="Lato"/>
              <a:cs typeface="Lato"/>
              <a:sym typeface="Lato"/>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640da1508b_3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640da1508b_3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Default is "baseline".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Don't confuse this with the </a:t>
            </a:r>
            <a:r>
              <a:rPr lang="en">
                <a:highlight>
                  <a:srgbClr val="D9D9D9"/>
                </a:highlight>
                <a:latin typeface="Source Code Pro"/>
                <a:ea typeface="Source Code Pro"/>
                <a:cs typeface="Source Code Pro"/>
                <a:sym typeface="Source Code Pro"/>
              </a:rPr>
              <a:t>alignment-baseline</a:t>
            </a:r>
            <a:r>
              <a:rPr lang="en">
                <a:latin typeface="Lato"/>
                <a:ea typeface="Lato"/>
                <a:cs typeface="Lato"/>
                <a:sym typeface="Lato"/>
              </a:rPr>
              <a:t> attribute, which is similar but not quite the same.</a:t>
            </a:r>
            <a:endParaRPr>
              <a:latin typeface="Lato"/>
              <a:ea typeface="Lato"/>
              <a:cs typeface="Lato"/>
              <a:sym typeface="Lato"/>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642a352a4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642a352a4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&lt;tspan&gt;</a:t>
            </a:r>
            <a:r>
              <a:rPr lang="en">
                <a:latin typeface="Lato"/>
                <a:ea typeface="Lato"/>
                <a:cs typeface="Lato"/>
                <a:sym typeface="Lato"/>
              </a:rPr>
              <a:t> elements can be placed inside </a:t>
            </a:r>
            <a:r>
              <a:rPr lang="en">
                <a:highlight>
                  <a:srgbClr val="D9D9D9"/>
                </a:highlight>
                <a:latin typeface="Source Code Pro"/>
                <a:ea typeface="Source Code Pro"/>
                <a:cs typeface="Source Code Pro"/>
                <a:sym typeface="Source Code Pro"/>
              </a:rPr>
              <a:t>&lt;text&gt;</a:t>
            </a:r>
            <a:r>
              <a:rPr lang="en">
                <a:latin typeface="Lato"/>
                <a:ea typeface="Lato"/>
                <a:cs typeface="Lato"/>
                <a:sym typeface="Lato"/>
              </a:rPr>
              <a:t> elements to style individual words/strings without breaking the normal flow of text.</a:t>
            </a:r>
            <a:endParaRPr>
              <a:latin typeface="Lato"/>
              <a:ea typeface="Lato"/>
              <a:cs typeface="Lato"/>
              <a:sym typeface="Lato"/>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642a352a4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642a352a4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&lt;tspan&gt;</a:t>
            </a:r>
            <a:r>
              <a:rPr lang="en">
                <a:latin typeface="Lato"/>
                <a:ea typeface="Lato"/>
                <a:cs typeface="Lato"/>
                <a:sym typeface="Lato"/>
              </a:rPr>
              <a:t> elements can be positioned normally with </a:t>
            </a:r>
            <a:r>
              <a:rPr lang="en">
                <a:highlight>
                  <a:srgbClr val="D9D9D9"/>
                </a:highlight>
                <a:latin typeface="Source Code Pro"/>
                <a:ea typeface="Source Code Pro"/>
                <a:cs typeface="Source Code Pro"/>
                <a:sym typeface="Source Code Pro"/>
              </a:rPr>
              <a:t>x</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y</a:t>
            </a:r>
            <a:r>
              <a:rPr lang="en">
                <a:latin typeface="Lato"/>
                <a:ea typeface="Lato"/>
                <a:cs typeface="Lato"/>
                <a:sym typeface="Lato"/>
              </a:rPr>
              <a:t>, but can also be positioned relative to the preceding text using the </a:t>
            </a:r>
            <a:r>
              <a:rPr lang="en">
                <a:highlight>
                  <a:srgbClr val="D9D9D9"/>
                </a:highlight>
                <a:latin typeface="Source Code Pro"/>
                <a:ea typeface="Source Code Pro"/>
                <a:cs typeface="Source Code Pro"/>
                <a:sym typeface="Source Code Pro"/>
              </a:rPr>
              <a:t>dx</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dy</a:t>
            </a:r>
            <a:r>
              <a:rPr lang="en">
                <a:latin typeface="Lato"/>
                <a:ea typeface="Lato"/>
                <a:cs typeface="Lato"/>
                <a:sym typeface="Lato"/>
              </a:rPr>
              <a:t> attributes. Note that using these attributes offsets all of the following text as well as the element it is applied to. You can think of it as moving the typing cursor; once you move it, it will stay there, and new text will be added at that position.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baseline-shift</a:t>
            </a:r>
            <a:r>
              <a:rPr lang="en">
                <a:latin typeface="Lato"/>
                <a:ea typeface="Lato"/>
                <a:cs typeface="Lato"/>
                <a:sym typeface="Lato"/>
              </a:rPr>
              <a:t> attribute can be used to quickly create a superscript or subscript without affecting the text after it.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Remember, "em" can be used as a font size unit </a:t>
            </a:r>
            <a:r>
              <a:rPr lang="en">
                <a:latin typeface="Lato"/>
                <a:ea typeface="Lato"/>
                <a:cs typeface="Lato"/>
                <a:sym typeface="Lato"/>
              </a:rPr>
              <a:t>to specify a size relative to the current font size. For example, you may want to set </a:t>
            </a:r>
            <a:r>
              <a:rPr lang="en">
                <a:highlight>
                  <a:srgbClr val="D9D9D9"/>
                </a:highlight>
                <a:latin typeface="Source Code Pro"/>
                <a:ea typeface="Source Code Pro"/>
                <a:cs typeface="Source Code Pro"/>
                <a:sym typeface="Source Code Pro"/>
              </a:rPr>
              <a:t>font-size="0.75em"</a:t>
            </a:r>
            <a:r>
              <a:rPr lang="en">
                <a:latin typeface="Lato"/>
                <a:ea typeface="Lato"/>
                <a:cs typeface="Lato"/>
                <a:sym typeface="Lato"/>
              </a:rPr>
              <a:t> on a superscript element to make it 75% the size of the normal text.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Unfortunately, there is no reliable way to auto-wrap text in SVG. You will have to manually break text at the desired places and position lines beneath one another.</a:t>
            </a:r>
            <a:endParaRPr>
              <a:latin typeface="Lato"/>
              <a:ea typeface="Lato"/>
              <a:cs typeface="Lato"/>
              <a:sym typeface="La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621caa2fa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621caa2fa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a:t>
            </a:r>
            <a:r>
              <a:rPr lang="en">
                <a:latin typeface="Lato"/>
                <a:ea typeface="Lato"/>
                <a:cs typeface="Lato"/>
                <a:sym typeface="Lato"/>
              </a:rPr>
              <a:t> vector graphic </a:t>
            </a:r>
            <a:r>
              <a:rPr lang="en">
                <a:latin typeface="Lato"/>
                <a:ea typeface="Lato"/>
                <a:cs typeface="Lato"/>
                <a:sym typeface="Lato"/>
              </a:rPr>
              <a:t>can be scaled to any size with perfect clarity and definition. Internally, when a piece of software displays a vector graphic, it "renders" the shapes to a grid of pixels with the same resolution as your monitor, producing a smooth, crisp result. A raster graphic can be scaled to any size too, but requires some sort of upsampling algorithm to interpolate what should go in between the original pixels, which usually produces poor, blurry results.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addition, vector graphics usually have a smaller file size than raster graphics, because they are defined by a few lines of text that describe shapes, rather than many rows and columns of individual pixels.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i="1" lang="en">
                <a:latin typeface="Lato"/>
                <a:ea typeface="Lato"/>
                <a:cs typeface="Lato"/>
                <a:sym typeface="Lato"/>
              </a:rPr>
              <a:t>What's an example of vector graphics that almost everyone has used?</a:t>
            </a:r>
            <a:r>
              <a:rPr lang="en">
                <a:latin typeface="Lato"/>
                <a:ea typeface="Lato"/>
                <a:cs typeface="Lato"/>
                <a:sym typeface="Lato"/>
              </a:rPr>
              <a:t> </a:t>
            </a:r>
            <a:r>
              <a:rPr lang="en">
                <a:highlight>
                  <a:srgbClr val="000000"/>
                </a:highlight>
                <a:latin typeface="Lato"/>
                <a:ea typeface="Lato"/>
                <a:cs typeface="Lato"/>
                <a:sym typeface="Lato"/>
              </a:rPr>
              <a:t>__fonts__</a:t>
            </a:r>
            <a:endParaRPr>
              <a:highlight>
                <a:srgbClr val="000000"/>
              </a:highlight>
              <a:latin typeface="Lato"/>
              <a:ea typeface="Lato"/>
              <a:cs typeface="Lato"/>
              <a:sym typeface="Lato"/>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642a352a4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642a352a4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642a352a4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642a352a4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642a352a4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642a352a4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&lt;path&gt;</a:t>
            </a:r>
            <a:r>
              <a:rPr lang="en">
                <a:latin typeface="Lato"/>
                <a:ea typeface="Lato"/>
                <a:cs typeface="Lato"/>
                <a:sym typeface="Lato"/>
              </a:rPr>
              <a:t> </a:t>
            </a:r>
            <a:r>
              <a:rPr lang="en">
                <a:latin typeface="Lato"/>
                <a:ea typeface="Lato"/>
                <a:cs typeface="Lato"/>
                <a:sym typeface="Lato"/>
              </a:rPr>
              <a:t>elements</a:t>
            </a:r>
            <a:r>
              <a:rPr lang="en">
                <a:latin typeface="Lato"/>
                <a:ea typeface="Lato"/>
                <a:cs typeface="Lato"/>
                <a:sym typeface="Lato"/>
              </a:rPr>
              <a:t> can be used to create arbitrary shapes that behave like any of the standard shapes. The geometry of a path is specified in its </a:t>
            </a:r>
            <a:r>
              <a:rPr lang="en">
                <a:highlight>
                  <a:srgbClr val="D9D9D9"/>
                </a:highlight>
                <a:latin typeface="Source Code Pro"/>
                <a:ea typeface="Source Code Pro"/>
                <a:cs typeface="Source Code Pro"/>
                <a:sym typeface="Source Code Pro"/>
              </a:rPr>
              <a:t>d</a:t>
            </a:r>
            <a:r>
              <a:rPr lang="en">
                <a:latin typeface="Lato"/>
                <a:ea typeface="Lato"/>
                <a:cs typeface="Lato"/>
                <a:sym typeface="Lato"/>
              </a:rPr>
              <a:t> </a:t>
            </a:r>
            <a:r>
              <a:rPr lang="en">
                <a:latin typeface="Lato"/>
                <a:ea typeface="Lato"/>
                <a:cs typeface="Lato"/>
                <a:sym typeface="Lato"/>
              </a:rPr>
              <a:t>(description) </a:t>
            </a:r>
            <a:r>
              <a:rPr lang="en">
                <a:latin typeface="Lato"/>
                <a:ea typeface="Lato"/>
                <a:cs typeface="Lato"/>
                <a:sym typeface="Lato"/>
              </a:rPr>
              <a:t>attribute.</a:t>
            </a:r>
            <a:endParaRPr>
              <a:latin typeface="Lato"/>
              <a:ea typeface="Lato"/>
              <a:cs typeface="Lato"/>
              <a:sym typeface="Lato"/>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642a352a4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642a352a4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d</a:t>
            </a:r>
            <a:r>
              <a:rPr lang="en">
                <a:latin typeface="Lato"/>
                <a:ea typeface="Lato"/>
                <a:cs typeface="Lato"/>
                <a:sym typeface="Lato"/>
              </a:rPr>
              <a:t> attribute takes a </a:t>
            </a:r>
            <a:r>
              <a:rPr lang="en">
                <a:latin typeface="Lato"/>
                <a:ea typeface="Lato"/>
                <a:cs typeface="Lato"/>
                <a:sym typeface="Lato"/>
              </a:rPr>
              <a:t>sequence </a:t>
            </a:r>
            <a:r>
              <a:rPr lang="en">
                <a:latin typeface="Lato"/>
                <a:ea typeface="Lato"/>
                <a:cs typeface="Lato"/>
                <a:sym typeface="Lato"/>
              </a:rPr>
              <a:t>of draw commands. You can think of these commands as moving a paint brush around a canvas. Each command is a single letter, and can be followed by numerical values to specify where and how to draw the command.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syntax of these commands is similar to that of the </a:t>
            </a:r>
            <a:r>
              <a:rPr lang="en">
                <a:highlight>
                  <a:srgbClr val="D9D9D9"/>
                </a:highlight>
                <a:latin typeface="Source Code Pro"/>
                <a:ea typeface="Source Code Pro"/>
                <a:cs typeface="Source Code Pro"/>
                <a:sym typeface="Source Code Pro"/>
              </a:rPr>
              <a:t>points</a:t>
            </a:r>
            <a:r>
              <a:rPr lang="en">
                <a:latin typeface="Lato"/>
                <a:ea typeface="Lato"/>
                <a:cs typeface="Lato"/>
                <a:sym typeface="Lato"/>
              </a:rPr>
              <a:t> attribute for polygons and polylines. Values can be separated by a single space or single comma. Letters next to numerical values do not need to be separated at all, because they can be differentiated by the parser just by their type (whereas "10,10" can't be condensed to "1010" without looking like one thousand and ten). Line breaks are also permitted.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As such, there are many different ways to format the same path string. However, for best clarity, separate commands by line, and separate command values by space</a:t>
            </a:r>
            <a:endParaRPr>
              <a:latin typeface="Lato"/>
              <a:ea typeface="Lato"/>
              <a:cs typeface="Lato"/>
              <a:sym typeface="Lato"/>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642a352a4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642a352a4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"M" command moves the brush to the specified point without drawing anything between.</a:t>
            </a:r>
            <a:endParaRPr>
              <a:latin typeface="Lato"/>
              <a:ea typeface="Lato"/>
              <a:cs typeface="Lato"/>
              <a:sym typeface="Lato"/>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642a352a47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642a352a47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"L" command draws a straight line from the previous point to the </a:t>
            </a:r>
            <a:r>
              <a:rPr lang="en">
                <a:latin typeface="Lato"/>
                <a:ea typeface="Lato"/>
                <a:cs typeface="Lato"/>
                <a:sym typeface="Lato"/>
              </a:rPr>
              <a:t>specified point.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"H" and "V" commands draw horizontal and vertical lines, respectively, from the previous point to the specified x or y coordinate.</a:t>
            </a:r>
            <a:endParaRPr>
              <a:latin typeface="Lato"/>
              <a:ea typeface="Lato"/>
              <a:cs typeface="Lato"/>
              <a:sym typeface="Lato"/>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642a352a4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642a352a4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"Z" command closes the current path, or sub-path (since the painting brush can be moved, creating separate filled shapes within the same path).</a:t>
            </a:r>
            <a:endParaRPr>
              <a:latin typeface="Lato"/>
              <a:ea typeface="Lato"/>
              <a:cs typeface="Lato"/>
              <a:sym typeface="Lato"/>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642a352a47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642a352a47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 command draws an elliptical arc from the current point to the specified point.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You might expect that arcs would work by specifying the center point and start and end angles. Instead, it works from point to point, and you choose 1 of the 4 possible arcs between them. This unfortunately means that if the start/end angles you want to draw aren't multiples of 90 degrees, you'll have to do some trigonometry to calculate coordinates, and you'll end up with a lot of not-nice, floating point numbers.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https://developer.mozilla.org/en-US/docs/Web/SVG/Tutorial/Paths</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3"/>
              </a:rPr>
              <a:t>https://codepen.io/lingtalfi/pen/yaLWJG</a:t>
            </a:r>
            <a:endParaRPr>
              <a:latin typeface="Lato"/>
              <a:ea typeface="Lato"/>
              <a:cs typeface="Lato"/>
              <a:sym typeface="Lato"/>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642a352a47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642a352a47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"rx" and "ry" inputs specify the x and y radii of the ellipse that forms the arc. The angle input specifies the rotation of the ellipse that forms the arc; clockwise, in degrees.</a:t>
            </a:r>
            <a:endParaRPr>
              <a:latin typeface="Lato"/>
              <a:ea typeface="Lato"/>
              <a:cs typeface="Lato"/>
              <a:sym typeface="Lato"/>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642a352a4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642a352a4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Given a radius, there are 4 possible arcs that can be drawn between two points. The "large" and "cw" (often called the "large arc" and "sweep" flags) inputs allow you to specify which of the 4 possible arcs should be used. These inputs should be set to 0 (for false) or 1 (for true).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When "large" is set to 1, the outer/larger arc is used (shown as dotted lines above). When "large" is set to 0, the inner/smaller arc is used (shown as solid lines above).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When "cw" is set to 1, the arc that represents a clockwise </a:t>
            </a:r>
            <a:r>
              <a:rPr lang="en">
                <a:latin typeface="Lato"/>
                <a:ea typeface="Lato"/>
                <a:cs typeface="Lato"/>
                <a:sym typeface="Lato"/>
              </a:rPr>
              <a:t>rotation</a:t>
            </a:r>
            <a:r>
              <a:rPr lang="en">
                <a:latin typeface="Lato"/>
                <a:ea typeface="Lato"/>
                <a:cs typeface="Lato"/>
                <a:sym typeface="Lato"/>
              </a:rPr>
              <a:t> around the center is used (shown as blue above). </a:t>
            </a:r>
            <a:r>
              <a:rPr lang="en">
                <a:latin typeface="Lato"/>
                <a:ea typeface="Lato"/>
                <a:cs typeface="Lato"/>
                <a:sym typeface="Lato"/>
              </a:rPr>
              <a:t>When "cw" is set to 0, the arc that represents a counter-clockwise rotation around the center is used (shown as red above). Imagine driving a car along the arc from start point to end point. If you have turn right the whole time, the "cw" flag is 1. If you have to turn left the whole time, the "cw" flag is 0.</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the radii you've specified aren't large enough to create an arc to the specified point, they are increased until they are.</a:t>
            </a:r>
            <a:endParaRPr>
              <a:latin typeface="Lato"/>
              <a:ea typeface="Lato"/>
              <a:cs typeface="Lato"/>
              <a:sym typeface="La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6311bf554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6311bf554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Because vector graphics are drawn with primitive shapes, they are better suited to simpler, less detailed, more "geometric" images that can be drawn using basic shapes. More "photographic" images, such as realistic depictions of people, animals, etc, are usually better captured by raster images.</a:t>
            </a:r>
            <a:endParaRPr b="1">
              <a:latin typeface="Lato"/>
              <a:ea typeface="Lato"/>
              <a:cs typeface="Lato"/>
              <a:sym typeface="Lato"/>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642a352a47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642a352a47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"C" command draws a bezier curve with two control (handle) points </a:t>
            </a:r>
            <a:r>
              <a:rPr lang="en">
                <a:latin typeface="Lato"/>
                <a:ea typeface="Lato"/>
                <a:cs typeface="Lato"/>
                <a:sym typeface="Lato"/>
              </a:rPr>
              <a:t>from the current point to the specified point. If you've ever tried to draw a curve in a program like Inkscape or Illustrator, you are probably familiar with the "handles" on each point. The best way to understand how control points behave and form curves is to just play with them in one of these softwares.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Tip: If you want to connect two curved segments smoothly without any visible joint, make sure that the slopes/angles of the two connecting control point tangent lines are the same.</a:t>
            </a:r>
            <a:endParaRPr>
              <a:latin typeface="Lato"/>
              <a:ea typeface="Lato"/>
              <a:cs typeface="Lato"/>
              <a:sym typeface="Lato"/>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642a352a47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642a352a47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"S" command is a quicker way to draw a series of bezier curves in succession. The command essentially does the same thing as the "C" command, except that the "a b" control point is assumed to be a reflection of the "c d" control point of the previous curve.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command should only be used right after a "Q" command or another "S" command.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is how curve pen tools in programs like Inkscape and Illustrator typically work, where you click and drag to define the first control point of the next curve and the second control point of the previous curve at the same time.</a:t>
            </a:r>
            <a:endParaRPr>
              <a:latin typeface="Lato"/>
              <a:ea typeface="Lato"/>
              <a:cs typeface="Lato"/>
              <a:sym typeface="Lato"/>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642a352a47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642a352a47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"Q" command is a simplified version of the "C" command, where both control points are assumed to be at the same point.</a:t>
            </a:r>
            <a:endParaRPr>
              <a:latin typeface="Lato"/>
              <a:ea typeface="Lato"/>
              <a:cs typeface="Lato"/>
              <a:sym typeface="Lato"/>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642a352a47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642a352a47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"T" command is a quicker way to draw a series of quadratic curves in succession. The command essentially does the same thing as the "Q" command, except that the "i j" control point is assumed to be a reflection of the "i j" control point of the previous curve.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command should only be used right after a "Q" command or another "T" command.</a:t>
            </a:r>
            <a:endParaRPr>
              <a:latin typeface="Lato"/>
              <a:ea typeface="Lato"/>
              <a:cs typeface="Lato"/>
              <a:sym typeface="Lato"/>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643569381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643569381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Note that all of the previous commands were shown as capital letters. If you provide a </a:t>
            </a:r>
            <a:r>
              <a:rPr lang="en">
                <a:latin typeface="Lato"/>
                <a:ea typeface="Lato"/>
                <a:cs typeface="Lato"/>
                <a:sym typeface="Lato"/>
              </a:rPr>
              <a:t>lowercase</a:t>
            </a:r>
            <a:r>
              <a:rPr lang="en">
                <a:latin typeface="Lato"/>
                <a:ea typeface="Lato"/>
                <a:cs typeface="Lato"/>
                <a:sym typeface="Lato"/>
              </a:rPr>
              <a:t> command letter, coordinates you give it are assumed to be relative to the previous coordinate, instead of relative to the origin of the image.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can be very useful when you know the difference between each point better than its absolute position in the overall image.</a:t>
            </a:r>
            <a:endParaRPr>
              <a:latin typeface="Lato"/>
              <a:ea typeface="Lato"/>
              <a:cs typeface="Lato"/>
              <a:sym typeface="Lato"/>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643569381e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643569381e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If you provide more inputs than are needed for a command, the extra inputs overflow into a new command of the same type. For example, if you write a "line to" command, and keep providing pairs of coordinates without a new command letter, it will </a:t>
            </a:r>
            <a:r>
              <a:rPr lang="en">
                <a:latin typeface="Lato"/>
                <a:ea typeface="Lato"/>
                <a:cs typeface="Lato"/>
                <a:sym typeface="Lato"/>
              </a:rPr>
              <a:t>simply </a:t>
            </a:r>
            <a:r>
              <a:rPr lang="en">
                <a:latin typeface="Lato"/>
                <a:ea typeface="Lato"/>
                <a:cs typeface="Lato"/>
                <a:sym typeface="Lato"/>
              </a:rPr>
              <a:t>be parsed as multiple consecutive line commands.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you are trying to draw a circle in a path, you unfortunately cannot draw it with only one arc command; you must split it up into multiple. It's usually the clearest and simplest to just draw two semi-circles.</a:t>
            </a:r>
            <a:endParaRPr>
              <a:latin typeface="Lato"/>
              <a:ea typeface="Lato"/>
              <a:cs typeface="Lato"/>
              <a:sym typeface="Lato"/>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643e173c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643e173c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643e173c5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643e173c5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643e173c5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643e173c5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 group is an element that can be used to group together other elements. Once grouped, the elements can be operated on as a whole, just like in any software that has grouping. </a:t>
            </a:r>
            <a:r>
              <a:rPr lang="en">
                <a:latin typeface="Lato"/>
                <a:ea typeface="Lato"/>
                <a:cs typeface="Lato"/>
                <a:sym typeface="Lato"/>
              </a:rPr>
              <a:t>Groups can be nested within each other, allowing a complex hierarchy of visual components.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Style attributes like fill and stroke can be set once, on the group element, and be automatically inherited by all of the children elements. Transformations can be applied to a group to affect all of the children as if they were a single cohesive element.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SVG editing software usually uses groups as a way to make layers that can be toggled on/off.</a:t>
            </a:r>
            <a:endParaRPr>
              <a:latin typeface="Lato"/>
              <a:ea typeface="Lato"/>
              <a:cs typeface="Lato"/>
              <a:sym typeface="Lato"/>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643e173c5a_7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643e173c5a_7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When the opacity attribute is applied to a group, all of its children are drawn as normal before the opacity is applied. If you draw several overlapping shapes with solid/opaque fills and put them in a group with an opacity, they will become translucent together as a cohesive shape, rather than being individually translucent.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is a useful trick when the shape you need is drawn much more easily with basic shapes than with a multi-part </a:t>
            </a:r>
            <a:r>
              <a:rPr lang="en">
                <a:highlight>
                  <a:srgbClr val="D9D9D9"/>
                </a:highlight>
                <a:latin typeface="Source Code Pro"/>
                <a:ea typeface="Source Code Pro"/>
                <a:cs typeface="Source Code Pro"/>
                <a:sym typeface="Source Code Pro"/>
              </a:rPr>
              <a:t>&lt;path&gt;</a:t>
            </a:r>
            <a:r>
              <a:rPr lang="en">
                <a:latin typeface="Lato"/>
                <a:ea typeface="Lato"/>
                <a:cs typeface="Lato"/>
                <a:sym typeface="Lato"/>
              </a:rPr>
              <a:t> element, and you need it to be transparent.</a:t>
            </a:r>
            <a:endParaRPr>
              <a:latin typeface="Lato"/>
              <a:ea typeface="Lato"/>
              <a:cs typeface="Lato"/>
              <a:sym typeface="La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643569381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643569381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SVGs are just plain text files that contain text descriptions of what shapes to draw. You can create and edit them in any text editor. You can also use software like Inkscape or Adobe Illustrator to make more complex SVGs, but they are still saved and represented as plain text.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SVGs are written in a simple markup language called XML that consists of three main concepts: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1) Elements (written with "tags") - the individual components or building blocks of your image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2) Element attributes - the properties attached to an element that describes its appearance, behavior, etc</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3) Element hierarchy - the organizational structure of the document, formed by arranging elements in an order or nesting them within one another</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Element with children elements inside:</a:t>
            </a:r>
            <a:endParaRPr>
              <a:latin typeface="Lato"/>
              <a:ea typeface="Lato"/>
              <a:cs typeface="Lato"/>
              <a:sym typeface="Lato"/>
            </a:endParaRPr>
          </a:p>
          <a:p>
            <a:pPr indent="457200" lvl="0" marL="0" rtl="0" algn="l">
              <a:spcBef>
                <a:spcPts val="0"/>
              </a:spcBef>
              <a:spcAft>
                <a:spcPts val="0"/>
              </a:spcAft>
              <a:buNone/>
            </a:pPr>
            <a:r>
              <a:rPr lang="en">
                <a:highlight>
                  <a:srgbClr val="D9D9D9"/>
                </a:highlight>
                <a:latin typeface="Source Code Pro"/>
                <a:ea typeface="Source Code Pro"/>
                <a:cs typeface="Source Code Pro"/>
                <a:sym typeface="Source Code Pro"/>
              </a:rPr>
              <a:t>&lt;element&gt;&lt;child&gt;...&lt;/child&gt;&lt;/element&gt;</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latin typeface="Lato"/>
                <a:ea typeface="Lato"/>
                <a:cs typeface="Lato"/>
                <a:sym typeface="Lato"/>
              </a:rPr>
              <a:t>Element with attribute:</a:t>
            </a:r>
            <a:endParaRPr>
              <a:latin typeface="Lato"/>
              <a:ea typeface="Lato"/>
              <a:cs typeface="Lato"/>
              <a:sym typeface="Lato"/>
            </a:endParaRPr>
          </a:p>
          <a:p>
            <a:pPr indent="457200" lvl="0" marL="0" rtl="0" algn="l">
              <a:spcBef>
                <a:spcPts val="0"/>
              </a:spcBef>
              <a:spcAft>
                <a:spcPts val="0"/>
              </a:spcAft>
              <a:buNone/>
            </a:pPr>
            <a:r>
              <a:rPr lang="en">
                <a:highlight>
                  <a:srgbClr val="D9D9D9"/>
                </a:highlight>
                <a:latin typeface="Source Code Pro"/>
                <a:ea typeface="Source Code Pro"/>
                <a:cs typeface="Source Code Pro"/>
                <a:sym typeface="Source Code Pro"/>
              </a:rPr>
              <a:t>&lt;element attribute="value"&gt;...&lt;/element&gt;</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latin typeface="Lato"/>
                <a:ea typeface="Lato"/>
                <a:cs typeface="Lato"/>
                <a:sym typeface="Lato"/>
              </a:rPr>
              <a:t>Self-closing/empty element:</a:t>
            </a:r>
            <a:endParaRPr>
              <a:latin typeface="Lato"/>
              <a:ea typeface="Lato"/>
              <a:cs typeface="Lato"/>
              <a:sym typeface="Lato"/>
            </a:endParaRPr>
          </a:p>
          <a:p>
            <a:pPr indent="457200" lvl="0" marL="0" rtl="0" algn="l">
              <a:spcBef>
                <a:spcPts val="0"/>
              </a:spcBef>
              <a:spcAft>
                <a:spcPts val="0"/>
              </a:spcAft>
              <a:buNone/>
            </a:pPr>
            <a:r>
              <a:rPr lang="en">
                <a:highlight>
                  <a:srgbClr val="D9D9D9"/>
                </a:highlight>
                <a:latin typeface="Source Code Pro"/>
                <a:ea typeface="Source Code Pro"/>
                <a:cs typeface="Source Code Pro"/>
                <a:sym typeface="Source Code Pro"/>
              </a:rPr>
              <a:t>&lt;element attribute="value" /&gt;</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643e173c5a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643e173c5a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transform</a:t>
            </a:r>
            <a:r>
              <a:rPr lang="en">
                <a:latin typeface="Lato"/>
                <a:ea typeface="Lato"/>
                <a:cs typeface="Lato"/>
                <a:sym typeface="Lato"/>
              </a:rPr>
              <a:t> attribute can be applied to an element to translate, scale, rotate, or skew it. The transformations are applied at (or near) the end of the rendering process, meaning that they will transform the element "as is". That is, any stroke, fill pattern, child shapes, etc will be warped.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attribute takes a series of functions that are applied </a:t>
            </a:r>
            <a:r>
              <a:rPr lang="en" u="sng">
                <a:latin typeface="Lato"/>
                <a:ea typeface="Lato"/>
                <a:cs typeface="Lato"/>
                <a:sym typeface="Lato"/>
              </a:rPr>
              <a:t>right to left</a:t>
            </a:r>
            <a:r>
              <a:rPr lang="en">
                <a:latin typeface="Lato"/>
                <a:ea typeface="Lato"/>
                <a:cs typeface="Lato"/>
                <a:sym typeface="Lato"/>
              </a:rPr>
              <a:t>. Multiple functions of the same type can be specified, and in any order. Arguments can be separated by space or comma.</a:t>
            </a:r>
            <a:endParaRPr>
              <a:latin typeface="Lato"/>
              <a:ea typeface="Lato"/>
              <a:cs typeface="Lato"/>
              <a:sym typeface="Lato"/>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643e173c5a_7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643e173c5a_7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"translate" function takes an x and y distance (specified the same way as any other unit) to move the object.</a:t>
            </a:r>
            <a:endParaRPr>
              <a:latin typeface="Lato"/>
              <a:ea typeface="Lato"/>
              <a:cs typeface="Lato"/>
              <a:sym typeface="Lato"/>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643e173c5a_7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643e173c5a_7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"scale" function takes an x and y factor to scale the object by, where 1 is original size, 0.5 is half size, 2 is double size, etc.</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the y factor is not provided, it is assumed to be the same as the provided x factor; ie, a aspect-ratio-preserving scale.</a:t>
            </a:r>
            <a:endParaRPr>
              <a:latin typeface="Lato"/>
              <a:ea typeface="Lato"/>
              <a:cs typeface="Lato"/>
              <a:sym typeface="Lato"/>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643e173c5a_7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643e173c5a_7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"rotate" function takes an angle to rotate the object by (clockwise, from positive x axis). The function also takes an optional x and y rotation pivot point, which is assumed to be the origin if not provided.</a:t>
            </a:r>
            <a:endParaRPr>
              <a:latin typeface="Lato"/>
              <a:ea typeface="Lato"/>
              <a:cs typeface="Lato"/>
              <a:sym typeface="Lato"/>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g643e173c5a_7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643e173c5a_7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"skewX" and "skewY" functions take an angle to horizontally and vertically (respectively) skew the image by. Skewing can be thought of slicing the image (horizontally with skewX or vertically with skewY) and splaying those slices out like a deck of cards.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x skew can be visualized as rotating the vertical axis (counter-clockwise) by an angle, and the y skew as rotating the horizontal axis (clockwise).</a:t>
            </a:r>
            <a:endParaRPr>
              <a:latin typeface="Lato"/>
              <a:ea typeface="Lato"/>
              <a:cs typeface="Lato"/>
              <a:sym typeface="Lato"/>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g643e173c5a_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643e173c5a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a:t>
            </a:r>
            <a:r>
              <a:rPr lang="en">
                <a:latin typeface="Lato"/>
                <a:ea typeface="Lato"/>
                <a:cs typeface="Lato"/>
                <a:sym typeface="Lato"/>
              </a:rPr>
              <a:t>ransform operations are done relative to the origin of the image. If you wish to transform an element around its center, you unfortunately must go through a tedious process: first translate the object such that its center is at 0,0, apply your rotation/scale/skew, then translate it back to its original position.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There is an attribute </a:t>
            </a:r>
            <a:r>
              <a:rPr lang="en">
                <a:highlight>
                  <a:srgbClr val="D9D9D9"/>
                </a:highlight>
                <a:latin typeface="Source Code Pro"/>
                <a:ea typeface="Source Code Pro"/>
                <a:cs typeface="Source Code Pro"/>
                <a:sym typeface="Source Code Pro"/>
              </a:rPr>
              <a:t>transform-origin</a:t>
            </a:r>
            <a:r>
              <a:rPr lang="en">
                <a:latin typeface="Lato"/>
                <a:ea typeface="Lato"/>
                <a:cs typeface="Lato"/>
                <a:sym typeface="Lato"/>
              </a:rPr>
              <a:t> that can change which absolute point the element is transformed around, but unfortunately it is not reliable on all devices and softwares. Also, it only allows you to set the transform origin relative to the viewbox (eg, center of the view), not around the center of a particular element.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As such, sometimes it's a good idea to simply draw shapes around the origin from the start, then translate them to the desired location. This also often makes the coordinates more symmetric, making them easier to read and change later.</a:t>
            </a:r>
            <a:endParaRPr>
              <a:latin typeface="Lato"/>
              <a:ea typeface="Lato"/>
              <a:cs typeface="Lato"/>
              <a:sym typeface="Lato"/>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643e173c5a_7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643e173c5a_7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643e173c5a_7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643e173c5a_7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643e173c5a_7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643e173c5a_7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id</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class</a:t>
            </a:r>
            <a:r>
              <a:rPr lang="en">
                <a:latin typeface="Lato"/>
                <a:ea typeface="Lato"/>
                <a:cs typeface="Lato"/>
                <a:sym typeface="Lato"/>
              </a:rPr>
              <a:t> attributes can be used to name/label elements so you can refer to them elsewhere in the document. For these attributes you can use most characters, but it is convention to only use letters, numbers, underscores, or dashes.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An id is meant to reference a specific instance of an object; an object that is unique, and only appears once in the document.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 class is meant to reference a type (a class) of object. There can be multiple objects in the document of the same class (and that is the typical reason to use a class). You can also apply several classes to a single object by separating the class names by space.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You will see SVG editing software output a lot of generated ids and classes. They normally not very descriptive or useful.</a:t>
            </a:r>
            <a:endParaRPr>
              <a:latin typeface="Lato"/>
              <a:ea typeface="Lato"/>
              <a:cs typeface="Lato"/>
              <a:sym typeface="Lato"/>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643e173c5a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643e173c5a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Recall that SVG is defined by the same people who define web standards such as HTML and CSS. As such, there is a lot of crossover and overlap between the standards, making it very confusing for people trying to learn them.</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Adding a </a:t>
            </a:r>
            <a:r>
              <a:rPr lang="en">
                <a:highlight>
                  <a:srgbClr val="D9D9D9"/>
                </a:highlight>
                <a:latin typeface="Source Code Pro"/>
                <a:ea typeface="Source Code Pro"/>
                <a:cs typeface="Source Code Pro"/>
                <a:sym typeface="Source Code Pro"/>
              </a:rPr>
              <a:t>&lt;style&gt;</a:t>
            </a:r>
            <a:r>
              <a:rPr lang="en">
                <a:latin typeface="Lato"/>
                <a:ea typeface="Lato"/>
                <a:cs typeface="Lato"/>
                <a:sym typeface="Lato"/>
              </a:rPr>
              <a:t> element to an SVG allows you to define CSS styles that apply to certain (visible) elements in the image. The benefit of this approach is that you can apply properties to multiple elements in just one spot. Many</a:t>
            </a:r>
            <a:r>
              <a:rPr lang="en">
                <a:latin typeface="Lato"/>
                <a:ea typeface="Lato"/>
                <a:cs typeface="Lato"/>
                <a:sym typeface="Lato"/>
              </a:rPr>
              <a:t> of the attributes that have been covered in this presentation so far can also be applied as a style, with a slightly different syntax, as illustrated above.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special characters that precede the names are known as "CSS selectors". There are many more advanced selectors, but you will likely only ever use the id "#" and class "." selectors. Without a preceding character, you are referring to the type of element itself; ie the "tag name". For example, </a:t>
            </a:r>
            <a:r>
              <a:rPr lang="en">
                <a:highlight>
                  <a:srgbClr val="D9D9D9"/>
                </a:highlight>
                <a:latin typeface="Source Code Pro"/>
                <a:ea typeface="Source Code Pro"/>
                <a:cs typeface="Source Code Pro"/>
                <a:sym typeface="Source Code Pro"/>
              </a:rPr>
              <a:t>text { fill: red }</a:t>
            </a:r>
            <a:r>
              <a:rPr lang="en">
                <a:latin typeface="Lato"/>
                <a:ea typeface="Lato"/>
                <a:cs typeface="Lato"/>
                <a:sym typeface="Lato"/>
              </a:rPr>
              <a:t> would apply a red fill to all </a:t>
            </a:r>
            <a:r>
              <a:rPr lang="en">
                <a:highlight>
                  <a:srgbClr val="D9D9D9"/>
                </a:highlight>
                <a:latin typeface="Source Code Pro"/>
                <a:ea typeface="Source Code Pro"/>
                <a:cs typeface="Source Code Pro"/>
                <a:sym typeface="Source Code Pro"/>
              </a:rPr>
              <a:t>&lt;text&gt;</a:t>
            </a:r>
            <a:r>
              <a:rPr lang="en">
                <a:latin typeface="Lato"/>
                <a:ea typeface="Lato"/>
                <a:cs typeface="Lato"/>
                <a:sym typeface="Lato"/>
              </a:rPr>
              <a:t> elements in the document, whether they have ids/classes or not.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Note that the </a:t>
            </a:r>
            <a:r>
              <a:rPr lang="en">
                <a:highlight>
                  <a:srgbClr val="D9D9D9"/>
                </a:highlight>
                <a:latin typeface="Source Code Pro"/>
                <a:ea typeface="Source Code Pro"/>
                <a:cs typeface="Source Code Pro"/>
                <a:sym typeface="Source Code Pro"/>
              </a:rPr>
              <a:t>&lt;style&gt;</a:t>
            </a:r>
            <a:r>
              <a:rPr lang="en">
                <a:latin typeface="Lato"/>
                <a:ea typeface="Lato"/>
                <a:cs typeface="Lato"/>
                <a:sym typeface="Lato"/>
              </a:rPr>
              <a:t> element itself is not visible; it is a definition element. There are several other types of definition elements like this as well.</a:t>
            </a:r>
            <a:endParaRPr>
              <a:latin typeface="Lato"/>
              <a:ea typeface="Lato"/>
              <a:cs typeface="Lato"/>
              <a:sym typeface="La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643569381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643569381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In every SVG, there is a top level </a:t>
            </a:r>
            <a:r>
              <a:rPr lang="en">
                <a:highlight>
                  <a:srgbClr val="D9D9D9"/>
                </a:highlight>
                <a:latin typeface="Source Code Pro"/>
                <a:ea typeface="Source Code Pro"/>
                <a:cs typeface="Source Code Pro"/>
                <a:sym typeface="Source Code Pro"/>
              </a:rPr>
              <a:t>&lt;svg&gt;</a:t>
            </a:r>
            <a:r>
              <a:rPr lang="en">
                <a:latin typeface="Lato"/>
                <a:ea typeface="Lato"/>
                <a:cs typeface="Lato"/>
                <a:sym typeface="Lato"/>
              </a:rPr>
              <a:t> element that contains all the contents of the image and key attributes about the image. There are only 4 attributes you will likely ever use here: </a:t>
            </a:r>
            <a:r>
              <a:rPr lang="en">
                <a:highlight>
                  <a:srgbClr val="D9D9D9"/>
                </a:highlight>
                <a:latin typeface="Source Code Pro"/>
                <a:ea typeface="Source Code Pro"/>
                <a:cs typeface="Source Code Pro"/>
                <a:sym typeface="Source Code Pro"/>
              </a:rPr>
              <a:t>xmlns</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SVGs generated by software, you will often see many other attributes and tags at or near the top-level of the document. Many of these are unnecessary, or only necessary in very specific contexts. Most likely, they are there either to support legacy browsers or versions of the SVG spec, or to provide a specific SVG editing software with supplemental metadata to aid editing. When in doubt, just remove a line and see if it still works.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xmlns</a:t>
            </a:r>
            <a:r>
              <a:rPr lang="en">
                <a:latin typeface="Lato"/>
                <a:ea typeface="Lato"/>
                <a:cs typeface="Lato"/>
                <a:sym typeface="Lato"/>
              </a:rPr>
              <a:t> attribute simply tells the viewing software that the XML document is meant to be parsed as an SVG. It is always required, except in the rare case that you are including an SVG directly (inline) in an HTML document. Some advanced SVG features require you to provide additional namespaces as well.</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g643e173c5a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643e173c5a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To add more confusion, attributes can also be defined "inline", right on the element, in a </a:t>
            </a:r>
            <a:r>
              <a:rPr lang="en">
                <a:highlight>
                  <a:srgbClr val="D9D9D9"/>
                </a:highlight>
                <a:latin typeface="Source Code Pro"/>
                <a:ea typeface="Source Code Pro"/>
                <a:cs typeface="Source Code Pro"/>
                <a:sym typeface="Source Code Pro"/>
              </a:rPr>
              <a:t>style</a:t>
            </a:r>
            <a:r>
              <a:rPr lang="en">
                <a:latin typeface="Lato"/>
                <a:ea typeface="Lato"/>
                <a:cs typeface="Lato"/>
                <a:sym typeface="Lato"/>
              </a:rPr>
              <a:t> attribute. This makes 3 ways you can style objects: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1) Attributes on the object</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latin typeface="Lato"/>
                <a:ea typeface="Lato"/>
                <a:cs typeface="Lato"/>
                <a:sym typeface="Lato"/>
              </a:rPr>
              <a:t>2) CSS in </a:t>
            </a:r>
            <a:r>
              <a:rPr lang="en">
                <a:highlight>
                  <a:srgbClr val="D9D9D9"/>
                </a:highlight>
                <a:latin typeface="Source Code Pro"/>
                <a:ea typeface="Source Code Pro"/>
                <a:cs typeface="Source Code Pro"/>
                <a:sym typeface="Source Code Pro"/>
              </a:rPr>
              <a:t>&lt;style&gt;</a:t>
            </a:r>
            <a:r>
              <a:rPr lang="en">
                <a:latin typeface="Lato"/>
                <a:ea typeface="Lato"/>
                <a:cs typeface="Lato"/>
                <a:sym typeface="Lato"/>
              </a:rPr>
              <a:t> tag</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latin typeface="Lato"/>
                <a:ea typeface="Lato"/>
                <a:cs typeface="Lato"/>
                <a:sym typeface="Lato"/>
              </a:rPr>
              <a:t>3) Inline CSS</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For most purposes, these will all yield the same result. The main difference is that they have different priorities when there are overlapping/conflicting properties set for a particular element.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There is no consensus of which of these to use and when. SVG editing software will often generate inline CSS styles, perhaps because they have the highest/final priority. However, it is the opinion of this author that you use approach 1) for consistency and simplicity.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https://stackoverflow.com/a/36755226/2180570</a:t>
            </a:r>
            <a:endParaRPr>
              <a:latin typeface="Lato"/>
              <a:ea typeface="Lato"/>
              <a:cs typeface="Lato"/>
              <a:sym typeface="Lato"/>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g643e173c5a_8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643e173c5a_8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attributes that can be applied with styles are referred to as "presentation attributes". In general, they are the properties that describe the "style" of elements, but not their geometry. The attributes covered in this presentation that can be applied with styles are: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fill, stroke, opacity, stroke-width, stroke-linecap, stroke-linejoin, stroke-dasharray, stroke-dashoffset, font-family, font-size, font-weight, font-style, text-decoration, letter-spacing, text-anchor, dominant-baseline, baseline-shift, transform</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Note some small differences: the </a:t>
            </a:r>
            <a:r>
              <a:rPr lang="en">
                <a:highlight>
                  <a:srgbClr val="D9D9D9"/>
                </a:highlight>
                <a:latin typeface="Source Code Pro"/>
                <a:ea typeface="Source Code Pro"/>
                <a:cs typeface="Source Code Pro"/>
                <a:sym typeface="Source Code Pro"/>
              </a:rPr>
              <a:t>transform</a:t>
            </a:r>
            <a:r>
              <a:rPr lang="en">
                <a:latin typeface="Lato"/>
                <a:ea typeface="Lato"/>
                <a:cs typeface="Lato"/>
                <a:sym typeface="Lato"/>
              </a:rPr>
              <a:t> attribute requires specifying units, and requires a comma between function parameters (a space is not valid). The </a:t>
            </a:r>
            <a:r>
              <a:rPr lang="en">
                <a:highlight>
                  <a:srgbClr val="D9D9D9"/>
                </a:highlight>
                <a:latin typeface="Source Code Pro"/>
                <a:ea typeface="Source Code Pro"/>
                <a:cs typeface="Source Code Pro"/>
                <a:sym typeface="Source Code Pro"/>
              </a:rPr>
              <a:t>font-size</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letter-spacing</a:t>
            </a:r>
            <a:r>
              <a:rPr lang="en">
                <a:latin typeface="Lato"/>
                <a:ea typeface="Lato"/>
                <a:cs typeface="Lato"/>
                <a:sym typeface="Lato"/>
              </a:rPr>
              <a:t> attributes also require units. In general, if something is not working, check to see if the CSS version of the attribute requires a different syntax than the SVG version.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CSS also has significantly more transform functions than SVG, like "perspective" and "rotate3d". But use these in SVG with extreme caution; they are not likely to be supported in many programs.</a:t>
            </a:r>
            <a:endParaRPr>
              <a:latin typeface="Lato"/>
              <a:ea typeface="Lato"/>
              <a:cs typeface="Lato"/>
              <a:sym typeface="Lato"/>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643e173c5a_8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643e173c5a_8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Here is an example of using a combination of CSS selectors: tag name, id name, and class name.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Special trick: if you want to use an online font but don't want to install it on your system, you can dynamically import the font from a url like this: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&lt;style&gt;</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@import url('https://fonts.googleapis.com/css?family=Pacifico');</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#some_element { font-family: Pacifico }</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&lt;/style&gt;</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requires an internet connection, though, and should be used cautiously.</a:t>
            </a:r>
            <a:endParaRPr>
              <a:latin typeface="Lato"/>
              <a:ea typeface="Lato"/>
              <a:cs typeface="Lato"/>
              <a:sym typeface="Lato"/>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g643e173c5a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643e173c5a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&lt;defs&gt;</a:t>
            </a:r>
            <a:r>
              <a:rPr lang="en">
                <a:latin typeface="Lato"/>
                <a:ea typeface="Lato"/>
                <a:cs typeface="Lato"/>
                <a:sym typeface="Lato"/>
              </a:rPr>
              <a:t> tag, like the </a:t>
            </a:r>
            <a:r>
              <a:rPr lang="en">
                <a:highlight>
                  <a:srgbClr val="D9D9D9"/>
                </a:highlight>
                <a:latin typeface="Source Code Pro"/>
                <a:ea typeface="Source Code Pro"/>
                <a:cs typeface="Source Code Pro"/>
                <a:sym typeface="Source Code Pro"/>
              </a:rPr>
              <a:t>&lt;style&gt;</a:t>
            </a:r>
            <a:r>
              <a:rPr lang="en">
                <a:latin typeface="Lato"/>
                <a:ea typeface="Lato"/>
                <a:cs typeface="Lato"/>
                <a:sym typeface="Lato"/>
              </a:rPr>
              <a:t> tag, is used to define special things that aren't shown in the image but can be referenced elsewhere in the document.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It can be used to define a gradient that can be used as a fill or stroke. There are two kinds of gradients you can specify: </a:t>
            </a:r>
            <a:r>
              <a:rPr lang="en">
                <a:highlight>
                  <a:srgbClr val="D9D9D9"/>
                </a:highlight>
                <a:latin typeface="Source Code Pro"/>
                <a:ea typeface="Source Code Pro"/>
                <a:cs typeface="Source Code Pro"/>
                <a:sym typeface="Source Code Pro"/>
              </a:rPr>
              <a:t>&lt;linearGradient&gt;</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&lt;radialGradient&gt;</a:t>
            </a:r>
            <a:r>
              <a:rPr lang="en">
                <a:latin typeface="Lato"/>
                <a:ea typeface="Lato"/>
                <a:cs typeface="Lato"/>
                <a:sym typeface="Lato"/>
              </a:rPr>
              <a:t> (unfortunately there is no angular gradient). You can specify the start and stop position of the gradient in terms of % (relative to the dimensions of whatever object it is applied to). You can add any color "stops" that you need, specifying their % through the gradient, their color, and their opacity if needed. There are several other parameters available to tweak the appearance, but these are the most commonly used.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To apply a gradient to an object, first give the gradient an id, then set the fill or stroke of your object to "url('#the_id')".</a:t>
            </a:r>
            <a:endParaRPr>
              <a:latin typeface="Lato"/>
              <a:ea typeface="Lato"/>
              <a:cs typeface="Lato"/>
              <a:sym typeface="Lato"/>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g643e173c5a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643e173c5a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Markers are a way to define arrow heads or point markers on the stroke of lines, polylines, polygons, or paths. They can be any shape you want, and can be placed at the start of a stroke, the end of a stroke, and at the mid-points (where separate segments join) of a stroke: </a:t>
            </a:r>
            <a:r>
              <a:rPr lang="en">
                <a:highlight>
                  <a:srgbClr val="D9D9D9"/>
                </a:highlight>
                <a:latin typeface="Source Code Pro"/>
                <a:ea typeface="Source Code Pro"/>
                <a:cs typeface="Source Code Pro"/>
                <a:sym typeface="Source Code Pro"/>
              </a:rPr>
              <a:t>marker-start</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marker-end</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marker-mid</a:t>
            </a:r>
            <a:r>
              <a:rPr lang="en">
                <a:latin typeface="Lato"/>
                <a:ea typeface="Lato"/>
                <a:cs typeface="Lato"/>
                <a:sym typeface="Lato"/>
              </a:rPr>
              <a:t>, respectively.</a:t>
            </a:r>
            <a:endParaRPr>
              <a:latin typeface="Lato"/>
              <a:ea typeface="Lato"/>
              <a:cs typeface="Lato"/>
              <a:sym typeface="Lato"/>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g643e173c5a_1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643e173c5a_1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way markers are defined are essentially as their own mini-SVG within the main SVG. You specify a viewbox attribute for the marker shape, as well as a width and height. The viewbox</a:t>
            </a:r>
            <a:r>
              <a:rPr lang="en">
                <a:latin typeface="Lato"/>
                <a:ea typeface="Lato"/>
                <a:cs typeface="Lato"/>
                <a:sym typeface="Lato"/>
              </a:rPr>
              <a:t> determines the visible area and coordinate space</a:t>
            </a:r>
            <a:r>
              <a:rPr lang="en">
                <a:latin typeface="Lato"/>
                <a:ea typeface="Lato"/>
                <a:cs typeface="Lato"/>
                <a:sym typeface="Lato"/>
              </a:rPr>
              <a:t>, and the width/height determine the resulting size that the area is scaled to.</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One difference, though, is that the marker width and height, by default, are defined as multiples of the stroke that the marker is attached to. For example, if the marker width and height are set to 5, and the stroke using the marker has a width of 3, the resulting size (in SVG units) of the marker will be 15x15. </a:t>
            </a:r>
            <a:r>
              <a:rPr lang="en">
                <a:latin typeface="Lato"/>
                <a:ea typeface="Lato"/>
                <a:cs typeface="Lato"/>
                <a:sym typeface="Lato"/>
              </a:rPr>
              <a:t>You can make a marker an absolute/constant size by changing the </a:t>
            </a:r>
            <a:r>
              <a:rPr lang="en">
                <a:highlight>
                  <a:srgbClr val="D9D9D9"/>
                </a:highlight>
                <a:latin typeface="Source Code Pro"/>
                <a:ea typeface="Source Code Pro"/>
                <a:cs typeface="Source Code Pro"/>
                <a:sym typeface="Source Code Pro"/>
              </a:rPr>
              <a:t>markerUnits</a:t>
            </a:r>
            <a:r>
              <a:rPr lang="en">
                <a:latin typeface="Lato"/>
                <a:ea typeface="Lato"/>
                <a:cs typeface="Lato"/>
                <a:sym typeface="Lato"/>
              </a:rPr>
              <a:t> attribute.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You also must specify a reference point, which is the point in the shape viewbox that gets pinned to the </a:t>
            </a:r>
            <a:r>
              <a:rPr lang="en">
                <a:latin typeface="Lato"/>
                <a:ea typeface="Lato"/>
                <a:cs typeface="Lato"/>
                <a:sym typeface="Lato"/>
              </a:rPr>
              <a:t>segment start/end point</a:t>
            </a:r>
            <a:r>
              <a:rPr lang="en">
                <a:latin typeface="Lato"/>
                <a:ea typeface="Lato"/>
                <a:cs typeface="Lato"/>
                <a:sym typeface="Lato"/>
              </a:rPr>
              <a: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By default, markers will not rotate. To automatically rotate markers with the stroke, set the </a:t>
            </a:r>
            <a:r>
              <a:rPr lang="en">
                <a:highlight>
                  <a:srgbClr val="D9D9D9"/>
                </a:highlight>
                <a:latin typeface="Source Code Pro"/>
                <a:ea typeface="Source Code Pro"/>
                <a:cs typeface="Source Code Pro"/>
                <a:sym typeface="Source Code Pro"/>
              </a:rPr>
              <a:t>orient</a:t>
            </a:r>
            <a:r>
              <a:rPr lang="en">
                <a:latin typeface="Lato"/>
                <a:ea typeface="Lato"/>
                <a:cs typeface="Lato"/>
                <a:sym typeface="Lato"/>
              </a:rPr>
              <a:t> attribute to "auto". This aligns the positive x-axis of the marker viewbox to the angle of the stroke at the point where the marker is attached. "auto-start-reverse" will rotate the marker like "auto", except the marker at the start of the stroke will be rotated 180 degrees. </a:t>
            </a:r>
            <a:r>
              <a:rPr lang="en">
                <a:latin typeface="Lato"/>
                <a:ea typeface="Lato"/>
                <a:cs typeface="Lato"/>
                <a:sym typeface="Lato"/>
              </a:rPr>
              <a:t>This is likely what you will want most of the time.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Unfortunately, the fill and stroke color of a marker must be set manually, and cannot be made to automatically match the color of the stroke it is attached to. This may change in future versions of SVG.</a:t>
            </a:r>
            <a:endParaRPr>
              <a:latin typeface="Lato"/>
              <a:ea typeface="Lato"/>
              <a:cs typeface="Lato"/>
              <a:sym typeface="Lato"/>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g643e173c5a_1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643e173c5a_1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g643e173c5a_1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643e173c5a_1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There are many other advanced features SVG has to offer; too many to cover in a single presentation: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All sorts of metadata can be embedded that can serve various purposes for users and editing software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Custom patterns (eg checkerboard) can be defined and used as fills and strokes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Shapes can be cut into/out of other shapes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You can draw holes into single shapes using the special "evenodd" fill rule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For</a:t>
            </a:r>
            <a:r>
              <a:rPr lang="en">
                <a:latin typeface="Lato"/>
                <a:ea typeface="Lato"/>
                <a:cs typeface="Lato"/>
                <a:sym typeface="Lato"/>
              </a:rPr>
              <a:t> images with a lot of duplicate objects</a:t>
            </a:r>
            <a:r>
              <a:rPr lang="en">
                <a:latin typeface="Lato"/>
                <a:ea typeface="Lato"/>
                <a:cs typeface="Lato"/>
                <a:sym typeface="Lato"/>
              </a:rPr>
              <a:t>, you can define an object once and copy to to other places in the image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Filters can be defined to create all sorts of interesting visual effects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Presentation attributes can be animated with CSS keyframes to make cool visualizations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Various external sources can be embedded into SVGs, including raster images, HTML elements, and even other SVGs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You can control how your SVG should be stretched to fit its destination container, and whether it should overflow outside its boundaries</a:t>
            </a:r>
            <a:endParaRPr>
              <a:latin typeface="Lato"/>
              <a:ea typeface="Lato"/>
              <a:cs typeface="Lato"/>
              <a:sym typeface="Lato"/>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g643e173c5a_7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643e173c5a_7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SVG is a giant and complex specification. What has been covered in this presentation is hopefully 90% of what you will ever need, but is still only the tip of the iceberg in terms of the amount of features and concepts that SVG has.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When you Google for help, or when you open a software-generated SVG, you will likely see many things you don't know. This is okay and normal, even for people who have worked with SVG a lot.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You'll run into thing that are legacy: old features that have been deprecated but are still included to support really old software. Always check to see if it's something you really need.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And you'll run into things that are cutting edge: proposed additions to the specification that are very new and not widely supported yet. Always test your images on multiple devices/browsers/platforms to make sure they work reliably.</a:t>
            </a:r>
            <a:endParaRPr>
              <a:latin typeface="Lato"/>
              <a:ea typeface="Lato"/>
              <a:cs typeface="Lato"/>
              <a:sym typeface="La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6311bf55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6311bf55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SVG is</a:t>
            </a:r>
            <a:r>
              <a:rPr lang="en">
                <a:latin typeface="Lato"/>
                <a:ea typeface="Lato"/>
                <a:cs typeface="Lato"/>
                <a:sym typeface="Lato"/>
              </a:rPr>
              <a:t> the most popular vector graphic format. It was developed by the W3C, the organization in charge of defining web standards like HTML, CSS, and JavaScript.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Cautionary: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Although it was originally aimed at the web, SVG became so popular that you can now see it in a lot of other contexts too, like Word documents, PDFs, graphs, illustrations, graphic design, printed media, etc. Keep this in mind when using SVG outside of a browser: the context you're using it in might not support all of the advanced features that a browser does, because it has essentially co-opted the technology from another platform.</a:t>
            </a:r>
            <a:endParaRPr>
              <a:latin typeface="Lato"/>
              <a:ea typeface="Lato"/>
              <a:cs typeface="Lato"/>
              <a:sym typeface="La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63f6fa6c66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63f6fa6c66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191000" y="273570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2743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228600" y="228600"/>
            <a:ext cx="8686800" cy="2286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Font typeface="Montserrat"/>
              <a:buNone/>
              <a:defRPr sz="4800">
                <a:solidFill>
                  <a:schemeClr val="lt1"/>
                </a:solidFill>
                <a:latin typeface="Montserrat"/>
                <a:ea typeface="Montserrat"/>
                <a:cs typeface="Montserrat"/>
                <a:sym typeface="Montserrat"/>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228600" y="3352800"/>
            <a:ext cx="8686800" cy="14478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371600"/>
            <a:ext cx="9144000" cy="2286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mpt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2" name="Google Shape;22;p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p:cSld name="TITLE_AND_BODY_1">
    <p:spTree>
      <p:nvGrpSpPr>
        <p:cNvPr id="23" name="Shape 23"/>
        <p:cNvGrpSpPr/>
        <p:nvPr/>
      </p:nvGrpSpPr>
      <p:grpSpPr>
        <a:xfrm>
          <a:off x="0" y="0"/>
          <a:ext cx="0" cy="0"/>
          <a:chOff x="0" y="0"/>
          <a:chExt cx="0" cy="0"/>
        </a:xfrm>
      </p:grpSpPr>
      <p:sp>
        <p:nvSpPr>
          <p:cNvPr id="24" name="Google Shape;24;p5"/>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 name="Google Shape;27;p5"/>
          <p:cNvSpPr txBox="1"/>
          <p:nvPr>
            <p:ph idx="1" type="body"/>
          </p:nvPr>
        </p:nvSpPr>
        <p:spPr>
          <a:xfrm>
            <a:off x="457200" y="1828800"/>
            <a:ext cx="8229600" cy="2743200"/>
          </a:xfrm>
          <a:prstGeom prst="rect">
            <a:avLst/>
          </a:prstGeom>
          <a:solidFill>
            <a:schemeClr val="dk2"/>
          </a:solidFill>
        </p:spPr>
        <p:txBody>
          <a:bodyPr anchorCtr="0" anchor="ctr" bIns="91425" lIns="91425" spcFirstLastPara="1" rIns="91425" wrap="square" tIns="91425">
            <a:noAutofit/>
          </a:bodyPr>
          <a:lstStyle>
            <a:lvl1pPr indent="-317500" lvl="0" marL="457200">
              <a:lnSpc>
                <a:spcPct val="125000"/>
              </a:lnSpc>
              <a:spcBef>
                <a:spcPts val="0"/>
              </a:spcBef>
              <a:spcAft>
                <a:spcPts val="0"/>
              </a:spcAft>
              <a:buClr>
                <a:schemeClr val="lt1"/>
              </a:buClr>
              <a:buSzPts val="1400"/>
              <a:buFont typeface="Source Code Pro"/>
              <a:buChar char="●"/>
              <a:defRPr sz="1400">
                <a:solidFill>
                  <a:schemeClr val="lt1"/>
                </a:solidFill>
                <a:latin typeface="Source Code Pro"/>
                <a:ea typeface="Source Code Pro"/>
                <a:cs typeface="Source Code Pro"/>
                <a:sym typeface="Source Code Pro"/>
              </a:defRPr>
            </a:lvl1pPr>
            <a:lvl2pPr indent="-317500" lvl="1" marL="9144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2pPr>
            <a:lvl3pPr indent="-317500" lvl="2" marL="13716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3pPr>
            <a:lvl4pPr indent="-317500" lvl="3" marL="18288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4pPr>
            <a:lvl5pPr indent="-317500" lvl="4" marL="22860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5pPr>
            <a:lvl6pPr indent="-317500" lvl="5" marL="27432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6pPr>
            <a:lvl7pPr indent="-317500" lvl="6" marL="32004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7pPr>
            <a:lvl8pPr indent="-317500" lvl="7" marL="36576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8pPr>
            <a:lvl9pPr indent="-317500" lvl="8" marL="41148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and image">
  <p:cSld name="ONE_COLUMN_TEXT">
    <p:spTree>
      <p:nvGrpSpPr>
        <p:cNvPr id="28" name="Shape 28"/>
        <p:cNvGrpSpPr/>
        <p:nvPr/>
      </p:nvGrpSpPr>
      <p:grpSpPr>
        <a:xfrm>
          <a:off x="0" y="0"/>
          <a:ext cx="0" cy="0"/>
          <a:chOff x="0" y="0"/>
          <a:chExt cx="0" cy="0"/>
        </a:xfrm>
      </p:grpSpPr>
      <p:sp>
        <p:nvSpPr>
          <p:cNvPr id="29" name="Google Shape;29;p6"/>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6"/>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lvl1pPr indent="-317500" lvl="0" marL="457200">
              <a:lnSpc>
                <a:spcPct val="125000"/>
              </a:lnSpc>
              <a:spcBef>
                <a:spcPts val="0"/>
              </a:spcBef>
              <a:spcAft>
                <a:spcPts val="0"/>
              </a:spcAft>
              <a:buClr>
                <a:schemeClr val="lt1"/>
              </a:buClr>
              <a:buSzPts val="1400"/>
              <a:buFont typeface="Source Code Pro"/>
              <a:buChar char="●"/>
              <a:defRPr sz="1400">
                <a:solidFill>
                  <a:schemeClr val="lt1"/>
                </a:solidFill>
                <a:latin typeface="Source Code Pro"/>
                <a:ea typeface="Source Code Pro"/>
                <a:cs typeface="Source Code Pro"/>
                <a:sym typeface="Source Code Pro"/>
              </a:defRPr>
            </a:lvl1pPr>
            <a:lvl2pPr indent="-317500" lvl="1" marL="9144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2pPr>
            <a:lvl3pPr indent="-317500" lvl="2" marL="13716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3pPr>
            <a:lvl4pPr indent="-317500" lvl="3" marL="18288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4pPr>
            <a:lvl5pPr indent="-317500" lvl="4" marL="22860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5pPr>
            <a:lvl6pPr indent="-317500" lvl="5" marL="27432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6pPr>
            <a:lvl7pPr indent="-317500" lvl="6" marL="32004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7pPr>
            <a:lvl8pPr indent="-317500" lvl="7" marL="36576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8pPr>
            <a:lvl9pPr indent="-317500" lvl="8" marL="41148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2" name="Google Shape;32;p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6"/>
          <p:cNvSpPr/>
          <p:nvPr/>
        </p:nvSpPr>
        <p:spPr>
          <a:xfrm>
            <a:off x="5943600" y="1828800"/>
            <a:ext cx="2743200" cy="27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and image">
  <p:cSld name="ONE_COLUMN_TEXT_1">
    <p:spTree>
      <p:nvGrpSpPr>
        <p:cNvPr id="34" name="Shape 34"/>
        <p:cNvGrpSpPr/>
        <p:nvPr/>
      </p:nvGrpSpPr>
      <p:grpSpPr>
        <a:xfrm>
          <a:off x="0" y="0"/>
          <a:ext cx="0" cy="0"/>
          <a:chOff x="0" y="0"/>
          <a:chExt cx="0" cy="0"/>
        </a:xfrm>
      </p:grpSpPr>
      <p:sp>
        <p:nvSpPr>
          <p:cNvPr id="35" name="Google Shape;35;p7"/>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7"/>
          <p:cNvSpPr txBox="1"/>
          <p:nvPr>
            <p:ph idx="1" type="body"/>
          </p:nvPr>
        </p:nvSpPr>
        <p:spPr>
          <a:xfrm>
            <a:off x="457200" y="1828800"/>
            <a:ext cx="4343400" cy="2743200"/>
          </a:xfrm>
          <a:prstGeom prst="rect">
            <a:avLst/>
          </a:prstGeom>
          <a:noFill/>
        </p:spPr>
        <p:txBody>
          <a:bodyPr anchorCtr="0" anchor="ctr" bIns="91425" lIns="91425" spcFirstLastPara="1" rIns="91425" wrap="square" tIns="91425">
            <a:noAutofit/>
          </a:bodyPr>
          <a:lstStyle>
            <a:lvl1pPr indent="-317500" lvl="0" marL="457200" rtl="0">
              <a:lnSpc>
                <a:spcPct val="125000"/>
              </a:lnSpc>
              <a:spcBef>
                <a:spcPts val="0"/>
              </a:spcBef>
              <a:spcAft>
                <a:spcPts val="0"/>
              </a:spcAft>
              <a:buSzPts val="1400"/>
              <a:buChar char="●"/>
              <a:defRPr sz="1400"/>
            </a:lvl1pPr>
            <a:lvl2pPr indent="-317500" lvl="1" marL="914400" rtl="0">
              <a:lnSpc>
                <a:spcPct val="125000"/>
              </a:lnSpc>
              <a:spcBef>
                <a:spcPts val="0"/>
              </a:spcBef>
              <a:spcAft>
                <a:spcPts val="0"/>
              </a:spcAft>
              <a:buSzPts val="1400"/>
              <a:buChar char="○"/>
              <a:defRPr/>
            </a:lvl2pPr>
            <a:lvl3pPr indent="-317500" lvl="2" marL="1371600" rtl="0">
              <a:lnSpc>
                <a:spcPct val="125000"/>
              </a:lnSpc>
              <a:spcBef>
                <a:spcPts val="0"/>
              </a:spcBef>
              <a:spcAft>
                <a:spcPts val="0"/>
              </a:spcAft>
              <a:buSzPts val="1400"/>
              <a:buChar char="■"/>
              <a:defRPr/>
            </a:lvl3pPr>
            <a:lvl4pPr indent="-317500" lvl="3" marL="1828800" rtl="0">
              <a:lnSpc>
                <a:spcPct val="125000"/>
              </a:lnSpc>
              <a:spcBef>
                <a:spcPts val="0"/>
              </a:spcBef>
              <a:spcAft>
                <a:spcPts val="0"/>
              </a:spcAft>
              <a:buSzPts val="1400"/>
              <a:buChar char="●"/>
              <a:defRPr/>
            </a:lvl4pPr>
            <a:lvl5pPr indent="-317500" lvl="4" marL="2286000" rtl="0">
              <a:lnSpc>
                <a:spcPct val="125000"/>
              </a:lnSpc>
              <a:spcBef>
                <a:spcPts val="0"/>
              </a:spcBef>
              <a:spcAft>
                <a:spcPts val="0"/>
              </a:spcAft>
              <a:buSzPts val="1400"/>
              <a:buChar char="○"/>
              <a:defRPr/>
            </a:lvl5pPr>
            <a:lvl6pPr indent="-317500" lvl="5" marL="2743200" rtl="0">
              <a:lnSpc>
                <a:spcPct val="125000"/>
              </a:lnSpc>
              <a:spcBef>
                <a:spcPts val="0"/>
              </a:spcBef>
              <a:spcAft>
                <a:spcPts val="0"/>
              </a:spcAft>
              <a:buSzPts val="1400"/>
              <a:buChar char="■"/>
              <a:defRPr/>
            </a:lvl6pPr>
            <a:lvl7pPr indent="-317500" lvl="6" marL="3200400" rtl="0">
              <a:lnSpc>
                <a:spcPct val="125000"/>
              </a:lnSpc>
              <a:spcBef>
                <a:spcPts val="0"/>
              </a:spcBef>
              <a:spcAft>
                <a:spcPts val="0"/>
              </a:spcAft>
              <a:buSzPts val="1400"/>
              <a:buChar char="●"/>
              <a:defRPr/>
            </a:lvl7pPr>
            <a:lvl8pPr indent="-317500" lvl="7" marL="3657600" rtl="0">
              <a:lnSpc>
                <a:spcPct val="125000"/>
              </a:lnSpc>
              <a:spcBef>
                <a:spcPts val="0"/>
              </a:spcBef>
              <a:spcAft>
                <a:spcPts val="0"/>
              </a:spcAft>
              <a:buSzPts val="1400"/>
              <a:buChar char="○"/>
              <a:defRPr/>
            </a:lvl8pPr>
            <a:lvl9pPr indent="-317500" lvl="8" marL="4114800" rtl="0">
              <a:lnSpc>
                <a:spcPct val="125000"/>
              </a:lnSpc>
              <a:spcBef>
                <a:spcPts val="0"/>
              </a:spcBef>
              <a:spcAft>
                <a:spcPts val="0"/>
              </a:spcAft>
              <a:buSzPts val="1400"/>
              <a:buChar char="■"/>
              <a:defRPr/>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8" name="Google Shape;38;p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 name="Google Shape;39;p7"/>
          <p:cNvSpPr/>
          <p:nvPr/>
        </p:nvSpPr>
        <p:spPr>
          <a:xfrm>
            <a:off x="5943600" y="1828800"/>
            <a:ext cx="2743200" cy="27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28600" y="228600"/>
            <a:ext cx="8686800" cy="914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2"/>
              </a:buClr>
              <a:buSzPts val="3000"/>
              <a:buFont typeface="Montserrat"/>
              <a:buNone/>
              <a:defRPr sz="3000">
                <a:solidFill>
                  <a:schemeClr val="dk2"/>
                </a:solidFill>
                <a:latin typeface="Montserrat"/>
                <a:ea typeface="Montserrat"/>
                <a:cs typeface="Montserrat"/>
                <a:sym typeface="Montserrat"/>
              </a:defRPr>
            </a:lvl1pPr>
            <a:lvl2pPr lvl="1"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04800" y="1468825"/>
            <a:ext cx="8610600" cy="33318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Montserrat"/>
                <a:ea typeface="Montserrat"/>
                <a:cs typeface="Montserrat"/>
                <a:sym typeface="Montserrat"/>
              </a:defRPr>
            </a:lvl1pPr>
            <a:lvl2pPr lvl="1" algn="r">
              <a:buNone/>
              <a:defRPr sz="1000">
                <a:solidFill>
                  <a:schemeClr val="dk2"/>
                </a:solidFill>
                <a:latin typeface="Montserrat"/>
                <a:ea typeface="Montserrat"/>
                <a:cs typeface="Montserrat"/>
                <a:sym typeface="Montserrat"/>
              </a:defRPr>
            </a:lvl2pPr>
            <a:lvl3pPr lvl="2" algn="r">
              <a:buNone/>
              <a:defRPr sz="1000">
                <a:solidFill>
                  <a:schemeClr val="dk2"/>
                </a:solidFill>
                <a:latin typeface="Montserrat"/>
                <a:ea typeface="Montserrat"/>
                <a:cs typeface="Montserrat"/>
                <a:sym typeface="Montserrat"/>
              </a:defRPr>
            </a:lvl3pPr>
            <a:lvl4pPr lvl="3" algn="r">
              <a:buNone/>
              <a:defRPr sz="1000">
                <a:solidFill>
                  <a:schemeClr val="dk2"/>
                </a:solidFill>
                <a:latin typeface="Montserrat"/>
                <a:ea typeface="Montserrat"/>
                <a:cs typeface="Montserrat"/>
                <a:sym typeface="Montserrat"/>
              </a:defRPr>
            </a:lvl4pPr>
            <a:lvl5pPr lvl="4" algn="r">
              <a:buNone/>
              <a:defRPr sz="1000">
                <a:solidFill>
                  <a:schemeClr val="dk2"/>
                </a:solidFill>
                <a:latin typeface="Montserrat"/>
                <a:ea typeface="Montserrat"/>
                <a:cs typeface="Montserrat"/>
                <a:sym typeface="Montserrat"/>
              </a:defRPr>
            </a:lvl5pPr>
            <a:lvl6pPr lvl="5" algn="r">
              <a:buNone/>
              <a:defRPr sz="1000">
                <a:solidFill>
                  <a:schemeClr val="dk2"/>
                </a:solidFill>
                <a:latin typeface="Montserrat"/>
                <a:ea typeface="Montserrat"/>
                <a:cs typeface="Montserrat"/>
                <a:sym typeface="Montserrat"/>
              </a:defRPr>
            </a:lvl6pPr>
            <a:lvl7pPr lvl="6" algn="r">
              <a:buNone/>
              <a:defRPr sz="1000">
                <a:solidFill>
                  <a:schemeClr val="dk2"/>
                </a:solidFill>
                <a:latin typeface="Montserrat"/>
                <a:ea typeface="Montserrat"/>
                <a:cs typeface="Montserrat"/>
                <a:sym typeface="Montserrat"/>
              </a:defRPr>
            </a:lvl7pPr>
            <a:lvl8pPr lvl="7" algn="r">
              <a:buNone/>
              <a:defRPr sz="1000">
                <a:solidFill>
                  <a:schemeClr val="dk2"/>
                </a:solidFill>
                <a:latin typeface="Montserrat"/>
                <a:ea typeface="Montserrat"/>
                <a:cs typeface="Montserrat"/>
                <a:sym typeface="Montserrat"/>
              </a:defRPr>
            </a:lvl8pPr>
            <a:lvl9pPr lvl="8" algn="r">
              <a:buNone/>
              <a:defRPr sz="1000">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6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4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5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4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4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5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6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5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5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5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5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5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6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6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 Id="rId3" Type="http://schemas.openxmlformats.org/officeDocument/2006/relationships/image" Target="../media/image6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 Id="rId3" Type="http://schemas.openxmlformats.org/officeDocument/2006/relationships/image" Target="../media/image5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 Id="rId3" Type="http://schemas.openxmlformats.org/officeDocument/2006/relationships/image" Target="../media/image6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image" Target="../media/image6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6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7.xml"/><Relationship Id="rId3" Type="http://schemas.openxmlformats.org/officeDocument/2006/relationships/image" Target="../media/image49.gif"/><Relationship Id="rId4" Type="http://schemas.openxmlformats.org/officeDocument/2006/relationships/image" Target="../media/image47.png"/><Relationship Id="rId5" Type="http://schemas.openxmlformats.org/officeDocument/2006/relationships/image" Target="../media/image6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 name="Shape 43"/>
        <p:cNvGrpSpPr/>
        <p:nvPr/>
      </p:nvGrpSpPr>
      <p:grpSpPr>
        <a:xfrm>
          <a:off x="0" y="0"/>
          <a:ext cx="0" cy="0"/>
          <a:chOff x="0" y="0"/>
          <a:chExt cx="0" cy="0"/>
        </a:xfrm>
      </p:grpSpPr>
      <p:sp>
        <p:nvSpPr>
          <p:cNvPr id="44" name="Google Shape;44;p8"/>
          <p:cNvSpPr txBox="1"/>
          <p:nvPr>
            <p:ph type="ctrTitle"/>
          </p:nvPr>
        </p:nvSpPr>
        <p:spPr>
          <a:xfrm>
            <a:off x="228600" y="228600"/>
            <a:ext cx="8686800" cy="228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 to </a:t>
            </a:r>
            <a:r>
              <a:rPr lang="en"/>
              <a:t>SVGs</a:t>
            </a:r>
            <a:endParaRPr/>
          </a:p>
          <a:p>
            <a:pPr indent="0" lvl="0" marL="0" rtl="0" algn="ctr">
              <a:spcBef>
                <a:spcPts val="0"/>
              </a:spcBef>
              <a:spcAft>
                <a:spcPts val="0"/>
              </a:spcAft>
              <a:buNone/>
            </a:pPr>
            <a:r>
              <a:rPr lang="en" sz="2400"/>
              <a:t>(for </a:t>
            </a:r>
            <a:r>
              <a:rPr lang="en" sz="2400"/>
              <a:t>academic</a:t>
            </a:r>
            <a:r>
              <a:rPr lang="en" sz="2400"/>
              <a:t> folk)</a:t>
            </a:r>
            <a:endParaRPr sz="2400"/>
          </a:p>
        </p:txBody>
      </p:sp>
      <p:sp>
        <p:nvSpPr>
          <p:cNvPr id="45" name="Google Shape;45;p8"/>
          <p:cNvSpPr txBox="1"/>
          <p:nvPr>
            <p:ph idx="1" type="subTitle"/>
          </p:nvPr>
        </p:nvSpPr>
        <p:spPr>
          <a:xfrm>
            <a:off x="228600" y="3352800"/>
            <a:ext cx="8686800" cy="14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a:t>Scalable </a:t>
            </a:r>
            <a:r>
              <a:rPr b="1" i="1" lang="en"/>
              <a:t>Vector</a:t>
            </a:r>
            <a:r>
              <a:rPr i="1" lang="en"/>
              <a:t> Graphics</a:t>
            </a:r>
            <a:endParaRPr i="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7"/>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ontserrat SemiBold"/>
                <a:ea typeface="Montserrat SemiBold"/>
                <a:cs typeface="Montserrat SemiBold"/>
                <a:sym typeface="Montserrat SemiBold"/>
              </a:rPr>
              <a:t>Absolute</a:t>
            </a:r>
            <a:endParaRPr>
              <a:latin typeface="Montserrat SemiBold"/>
              <a:ea typeface="Montserrat SemiBold"/>
              <a:cs typeface="Montserrat SemiBold"/>
              <a:sym typeface="Montserrat SemiBold"/>
            </a:endParaRPr>
          </a:p>
          <a:p>
            <a:pPr indent="0" lvl="0" marL="0" rtl="0" algn="l">
              <a:spcBef>
                <a:spcPts val="0"/>
              </a:spcBef>
              <a:spcAft>
                <a:spcPts val="0"/>
              </a:spcAft>
              <a:buNone/>
            </a:pPr>
            <a:r>
              <a:t/>
            </a:r>
            <a:endParaRPr/>
          </a:p>
          <a:p>
            <a:pPr indent="0" lvl="0" marL="0" rtl="0" algn="l">
              <a:spcBef>
                <a:spcPts val="0"/>
              </a:spcBef>
              <a:spcAft>
                <a:spcPts val="0"/>
              </a:spcAft>
              <a:buNone/>
            </a:pPr>
            <a:r>
              <a:rPr lang="en"/>
              <a:t>1px = 1</a:t>
            </a:r>
            <a:endParaRPr/>
          </a:p>
          <a:p>
            <a:pPr indent="0" lvl="0" marL="0" rtl="0" algn="l">
              <a:spcBef>
                <a:spcPts val="0"/>
              </a:spcBef>
              <a:spcAft>
                <a:spcPts val="0"/>
              </a:spcAft>
              <a:buNone/>
            </a:pPr>
            <a:r>
              <a:rPr lang="en"/>
              <a:t>1in = 96</a:t>
            </a:r>
            <a:endParaRPr/>
          </a:p>
          <a:p>
            <a:pPr indent="0" lvl="0" marL="0" rtl="0" algn="l">
              <a:spcBef>
                <a:spcPts val="0"/>
              </a:spcBef>
              <a:spcAft>
                <a:spcPts val="0"/>
              </a:spcAft>
              <a:buNone/>
            </a:pPr>
            <a:r>
              <a:rPr lang="en"/>
              <a:t>1cm = 37.795</a:t>
            </a:r>
            <a:endParaRPr/>
          </a:p>
          <a:p>
            <a:pPr indent="0" lvl="0" marL="0" rtl="0" algn="l">
              <a:spcBef>
                <a:spcPts val="0"/>
              </a:spcBef>
              <a:spcAft>
                <a:spcPts val="0"/>
              </a:spcAft>
              <a:buNone/>
            </a:pPr>
            <a:r>
              <a:rPr lang="en"/>
              <a:t>1pt = 1.333</a:t>
            </a:r>
            <a:endParaRPr/>
          </a:p>
          <a:p>
            <a:pPr indent="0" lvl="0" marL="0" rtl="0" algn="l">
              <a:spcBef>
                <a:spcPts val="0"/>
              </a:spcBef>
              <a:spcAft>
                <a:spcPts val="0"/>
              </a:spcAft>
              <a:buNone/>
            </a:pPr>
            <a:r>
              <a:t/>
            </a:r>
            <a:endParaRPr/>
          </a:p>
          <a:p>
            <a:pPr indent="0" lvl="0" marL="0" rtl="0" algn="l">
              <a:spcBef>
                <a:spcPts val="0"/>
              </a:spcBef>
              <a:spcAft>
                <a:spcPts val="0"/>
              </a:spcAft>
              <a:buNone/>
            </a:pPr>
            <a:r>
              <a:rPr lang="en">
                <a:latin typeface="Montserrat SemiBold"/>
                <a:ea typeface="Montserrat SemiBold"/>
                <a:cs typeface="Montserrat SemiBold"/>
                <a:sym typeface="Montserrat SemiBold"/>
              </a:rPr>
              <a:t>Relative</a:t>
            </a:r>
            <a:endParaRPr>
              <a:latin typeface="Montserrat SemiBold"/>
              <a:ea typeface="Montserrat SemiBold"/>
              <a:cs typeface="Montserrat SemiBold"/>
              <a:sym typeface="Montserrat SemiBold"/>
            </a:endParaRPr>
          </a:p>
          <a:p>
            <a:pPr indent="0" lvl="0" marL="0" rtl="0" algn="l">
              <a:spcBef>
                <a:spcPts val="0"/>
              </a:spcBef>
              <a:spcAft>
                <a:spcPts val="0"/>
              </a:spcAft>
              <a:buNone/>
            </a:pPr>
            <a:r>
              <a:t/>
            </a:r>
            <a:endParaRPr/>
          </a:p>
          <a:p>
            <a:pPr indent="0" lvl="0" marL="0" rtl="0" algn="l">
              <a:spcBef>
                <a:spcPts val="0"/>
              </a:spcBef>
              <a:spcAft>
                <a:spcPts val="0"/>
              </a:spcAft>
              <a:buNone/>
            </a:pPr>
            <a:r>
              <a:rPr lang="en"/>
              <a:t>1em = current font size</a:t>
            </a:r>
            <a:endParaRPr/>
          </a:p>
        </p:txBody>
      </p:sp>
      <p:sp>
        <p:nvSpPr>
          <p:cNvPr id="102" name="Google Shape;102;p1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Units</a:t>
            </a:r>
            <a:endParaRPr/>
          </a:p>
        </p:txBody>
      </p:sp>
      <p:pic>
        <p:nvPicPr>
          <p:cNvPr id="103" name="Google Shape;103;p17"/>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8"/>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viewBox</a:t>
            </a:r>
            <a:r>
              <a:rPr lang="en">
                <a:solidFill>
                  <a:schemeClr val="accent4"/>
                </a:solidFill>
              </a:rPr>
              <a:t>="</a:t>
            </a:r>
            <a:r>
              <a:rPr lang="en">
                <a:solidFill>
                  <a:schemeClr val="accent3"/>
                </a:solidFill>
              </a:rPr>
              <a:t>x y width height</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accent2"/>
                </a:solidFill>
              </a:rPr>
              <a:t>viewBox</a:t>
            </a:r>
            <a:r>
              <a:rPr lang="en">
                <a:solidFill>
                  <a:schemeClr val="accent4"/>
                </a:solidFill>
              </a:rPr>
              <a:t>="</a:t>
            </a:r>
            <a:r>
              <a:rPr lang="en">
                <a:solidFill>
                  <a:schemeClr val="accent3"/>
                </a:solidFill>
              </a:rPr>
              <a:t>70 60 100 75</a:t>
            </a:r>
            <a:r>
              <a:rPr lang="en">
                <a:solidFill>
                  <a:schemeClr val="accent4"/>
                </a:solidFill>
              </a:rPr>
              <a:t>"</a:t>
            </a:r>
            <a:endParaRPr>
              <a:solidFill>
                <a:schemeClr val="accent4"/>
              </a:solidFill>
            </a:endParaRPr>
          </a:p>
        </p:txBody>
      </p:sp>
      <p:sp>
        <p:nvSpPr>
          <p:cNvPr id="109" name="Google Shape;109;p1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viewBox</a:t>
            </a:r>
            <a:endParaRPr/>
          </a:p>
        </p:txBody>
      </p:sp>
      <p:pic>
        <p:nvPicPr>
          <p:cNvPr id="110" name="Google Shape;110;p18"/>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9"/>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width</a:t>
            </a:r>
            <a:r>
              <a:rPr lang="en">
                <a:solidFill>
                  <a:schemeClr val="accent4"/>
                </a:solidFill>
              </a:rPr>
              <a:t>="</a:t>
            </a:r>
            <a:r>
              <a:rPr lang="en">
                <a:solidFill>
                  <a:schemeClr val="accent3"/>
                </a:solidFill>
              </a:rPr>
              <a:t>...</a:t>
            </a:r>
            <a:r>
              <a:rPr lang="en">
                <a:solidFill>
                  <a:schemeClr val="accent4"/>
                </a:solidFill>
              </a:rPr>
              <a:t>" </a:t>
            </a:r>
            <a:r>
              <a:rPr lang="en">
                <a:solidFill>
                  <a:schemeClr val="accent2"/>
                </a:solidFill>
              </a:rPr>
              <a:t>height</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accent2"/>
                </a:solidFill>
              </a:rPr>
              <a:t>width</a:t>
            </a:r>
            <a:r>
              <a:rPr lang="en">
                <a:solidFill>
                  <a:schemeClr val="accent4"/>
                </a:solidFill>
              </a:rPr>
              <a:t>="</a:t>
            </a:r>
            <a:r>
              <a:rPr lang="en">
                <a:solidFill>
                  <a:schemeClr val="accent3"/>
                </a:solidFill>
              </a:rPr>
              <a:t>4in</a:t>
            </a:r>
            <a:r>
              <a:rPr lang="en">
                <a:solidFill>
                  <a:schemeClr val="accent4"/>
                </a:solidFill>
              </a:rPr>
              <a:t>" </a:t>
            </a:r>
            <a:r>
              <a:rPr lang="en">
                <a:solidFill>
                  <a:schemeClr val="accent2"/>
                </a:solidFill>
              </a:rPr>
              <a:t>height</a:t>
            </a:r>
            <a:r>
              <a:rPr lang="en">
                <a:solidFill>
                  <a:schemeClr val="accent4"/>
                </a:solidFill>
              </a:rPr>
              <a:t>="</a:t>
            </a:r>
            <a:r>
              <a:rPr lang="en">
                <a:solidFill>
                  <a:schemeClr val="accent3"/>
                </a:solidFill>
              </a:rPr>
              <a:t>3in</a:t>
            </a:r>
            <a:r>
              <a:rPr lang="en">
                <a:solidFill>
                  <a:schemeClr val="accent4"/>
                </a:solidFill>
              </a:rPr>
              <a:t>"</a:t>
            </a:r>
            <a:endParaRPr>
              <a:solidFill>
                <a:schemeClr val="accent4"/>
              </a:solidFill>
            </a:endParaRPr>
          </a:p>
        </p:txBody>
      </p:sp>
      <p:sp>
        <p:nvSpPr>
          <p:cNvPr id="116" name="Google Shape;116;p1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Width and height</a:t>
            </a:r>
            <a:endParaRPr/>
          </a:p>
        </p:txBody>
      </p:sp>
      <p:pic>
        <p:nvPicPr>
          <p:cNvPr id="117" name="Google Shape;117;p19"/>
          <p:cNvPicPr preferRelativeResize="0"/>
          <p:nvPr/>
        </p:nvPicPr>
        <p:blipFill rotWithShape="1">
          <a:blip r:embed="rId3">
            <a:alphaModFix/>
          </a:blip>
          <a:srcRect b="0" l="2380" r="2380" t="0"/>
          <a:stretch/>
        </p:blipFill>
        <p:spPr>
          <a:xfrm>
            <a:off x="5943600" y="2057400"/>
            <a:ext cx="2743200" cy="2362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0"/>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fill</a:t>
            </a:r>
            <a:r>
              <a:rPr lang="en">
                <a:solidFill>
                  <a:schemeClr val="accent4"/>
                </a:solidFill>
              </a:rPr>
              <a:t>="</a:t>
            </a:r>
            <a:r>
              <a:rPr lang="en">
                <a:solidFill>
                  <a:schemeClr val="accent3"/>
                </a:solidFill>
              </a:rPr>
              <a:t>...</a:t>
            </a:r>
            <a:r>
              <a:rPr lang="en">
                <a:solidFill>
                  <a:schemeClr val="accent4"/>
                </a:solidFill>
              </a:rPr>
              <a:t>" </a:t>
            </a:r>
            <a:r>
              <a:rPr lang="en">
                <a:solidFill>
                  <a:schemeClr val="accent2"/>
                </a:solidFill>
              </a:rPr>
              <a:t>stroke</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accent2"/>
                </a:solidFill>
              </a:rPr>
              <a:t>fill</a:t>
            </a:r>
            <a:r>
              <a:rPr lang="en">
                <a:solidFill>
                  <a:schemeClr val="accent4"/>
                </a:solidFill>
              </a:rPr>
              <a:t>="</a:t>
            </a:r>
            <a:r>
              <a:rPr lang="en">
                <a:solidFill>
                  <a:schemeClr val="accent3"/>
                </a:solidFill>
              </a:rPr>
              <a:t>skyblue</a:t>
            </a:r>
            <a:r>
              <a:rPr lang="en">
                <a:solidFill>
                  <a:schemeClr val="accent4"/>
                </a:solidFill>
              </a:rPr>
              <a:t>" </a:t>
            </a:r>
            <a:r>
              <a:rPr lang="en">
                <a:solidFill>
                  <a:schemeClr val="accent2"/>
                </a:solidFill>
              </a:rPr>
              <a:t>stroke</a:t>
            </a:r>
            <a:r>
              <a:rPr lang="en">
                <a:solidFill>
                  <a:schemeClr val="accent4"/>
                </a:solidFill>
              </a:rPr>
              <a:t>="</a:t>
            </a:r>
            <a:r>
              <a:rPr lang="en">
                <a:solidFill>
                  <a:schemeClr val="accent3"/>
                </a:solidFill>
              </a:rPr>
              <a:t>blue</a:t>
            </a:r>
            <a:r>
              <a:rPr lang="en">
                <a:solidFill>
                  <a:schemeClr val="accent4"/>
                </a:solidFill>
              </a:rPr>
              <a:t>"</a:t>
            </a:r>
            <a:endParaRPr>
              <a:solidFill>
                <a:schemeClr val="accent4"/>
              </a:solidFill>
            </a:endParaRPr>
          </a:p>
        </p:txBody>
      </p:sp>
      <p:sp>
        <p:nvSpPr>
          <p:cNvPr id="123" name="Google Shape;123;p2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and fill</a:t>
            </a:r>
            <a:endParaRPr/>
          </a:p>
        </p:txBody>
      </p:sp>
      <p:pic>
        <p:nvPicPr>
          <p:cNvPr id="124" name="Google Shape;124;p20"/>
          <p:cNvPicPr preferRelativeResize="0"/>
          <p:nvPr/>
        </p:nvPicPr>
        <p:blipFill>
          <a:blip r:embed="rId3">
            <a:alphaModFix/>
          </a:blip>
          <a:stretch>
            <a:fillRect/>
          </a:stretch>
        </p:blipFill>
        <p:spPr>
          <a:xfrm>
            <a:off x="5943600" y="1828800"/>
            <a:ext cx="2743200" cy="2743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Color</a:t>
            </a:r>
            <a:endParaRPr/>
          </a:p>
        </p:txBody>
      </p:sp>
      <p:graphicFrame>
        <p:nvGraphicFramePr>
          <p:cNvPr id="130" name="Google Shape;130;p21"/>
          <p:cNvGraphicFramePr/>
          <p:nvPr/>
        </p:nvGraphicFramePr>
        <p:xfrm>
          <a:off x="451325" y="1594100"/>
          <a:ext cx="3000000" cy="3000000"/>
        </p:xfrm>
        <a:graphic>
          <a:graphicData uri="http://schemas.openxmlformats.org/drawingml/2006/table">
            <a:tbl>
              <a:tblPr>
                <a:noFill/>
                <a:tableStyleId>{B7A8FE26-8A58-42AC-A4C6-2EF702A78CA8}</a:tableStyleId>
              </a:tblPr>
              <a:tblGrid>
                <a:gridCol w="3207175"/>
                <a:gridCol w="2742250"/>
                <a:gridCol w="2292000"/>
              </a:tblGrid>
              <a:tr h="460075">
                <a:tc>
                  <a:txBody>
                    <a:bodyPr/>
                    <a:lstStyle/>
                    <a:p>
                      <a:pPr indent="0" lvl="0" marL="0" rtl="0" algn="l">
                        <a:spcBef>
                          <a:spcPts val="0"/>
                        </a:spcBef>
                        <a:spcAft>
                          <a:spcPts val="0"/>
                        </a:spcAft>
                        <a:buNone/>
                      </a:pPr>
                      <a:r>
                        <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a:latin typeface="Montserrat"/>
                          <a:ea typeface="Montserrat"/>
                          <a:cs typeface="Montserrat"/>
                          <a:sym typeface="Montserrat"/>
                        </a:rPr>
                        <a:t>Normal, opaque</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a:latin typeface="Montserrat"/>
                          <a:ea typeface="Montserrat"/>
                          <a:cs typeface="Montserrat"/>
                          <a:sym typeface="Montserrat"/>
                        </a:rPr>
                        <a:t>With transparency</a:t>
                      </a:r>
                      <a:endParaRPr b="1">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Named</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red</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a:t>
                      </a:r>
                      <a:endParaRPr>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Hex</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#ff0000</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#ff000080</a:t>
                      </a:r>
                      <a:endParaRPr>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Red, Green, Blue</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rgb(255, 0, 0)</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rgba(255, 0, 0, 0.5)</a:t>
                      </a:r>
                      <a:endParaRPr>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Hue, Saturation, Luminance</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hsl(0, 0%, 100%)</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hsla(0, 0%, 100%, 0.5)</a:t>
                      </a:r>
                      <a:endParaRPr>
                        <a:latin typeface="Montserrat"/>
                        <a:ea typeface="Montserrat"/>
                        <a:cs typeface="Montserrat"/>
                        <a:sym typeface="Montserrat"/>
                      </a:endParaRPr>
                    </a:p>
                  </a:txBody>
                  <a:tcPr marT="91425" marB="91425" marR="91425" marL="91425" anchor="ctr"/>
                </a:tc>
              </a:tr>
            </a:tbl>
          </a:graphicData>
        </a:graphic>
      </p:graphicFrame>
      <p:pic>
        <p:nvPicPr>
          <p:cNvPr id="131" name="Google Shape;131;p21"/>
          <p:cNvPicPr preferRelativeResize="0"/>
          <p:nvPr/>
        </p:nvPicPr>
        <p:blipFill>
          <a:blip r:embed="rId3">
            <a:alphaModFix/>
          </a:blip>
          <a:stretch>
            <a:fillRect/>
          </a:stretch>
        </p:blipFill>
        <p:spPr>
          <a:xfrm>
            <a:off x="1714500" y="4114800"/>
            <a:ext cx="5715000" cy="666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2"/>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opacity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p:txBody>
      </p:sp>
      <p:sp>
        <p:nvSpPr>
          <p:cNvPr id="137" name="Google Shape;137;p2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Opacity</a:t>
            </a:r>
            <a:endParaRPr/>
          </a:p>
        </p:txBody>
      </p:sp>
      <p:pic>
        <p:nvPicPr>
          <p:cNvPr id="138" name="Google Shape;138;p22"/>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3"/>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&lt;!-- 1 --&gt;</a:t>
            </a:r>
            <a:endParaRPr>
              <a:solidFill>
                <a:schemeClr val="accent5"/>
              </a:solidFill>
            </a:endParaRPr>
          </a:p>
          <a:p>
            <a:pPr indent="0" lvl="0" marL="0" rtl="0" algn="l">
              <a:spcBef>
                <a:spcPts val="0"/>
              </a:spcBef>
              <a:spcAft>
                <a:spcPts val="0"/>
              </a:spcAft>
              <a:buNone/>
            </a:pPr>
            <a:r>
              <a:rPr lang="en">
                <a:solidFill>
                  <a:schemeClr val="accent4"/>
                </a:solidFill>
              </a:rPr>
              <a:t>&lt;</a:t>
            </a:r>
            <a:r>
              <a:rPr lang="en">
                <a:solidFill>
                  <a:schemeClr val="accent1"/>
                </a:solidFill>
              </a:rPr>
              <a:t>rect</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5"/>
                </a:solidFill>
              </a:rPr>
              <a:t>&lt;!-- 2 --&gt;</a:t>
            </a:r>
            <a:endParaRPr>
              <a:solidFill>
                <a:schemeClr val="accent5"/>
              </a:solidFill>
            </a:endParaRPr>
          </a:p>
          <a:p>
            <a:pPr indent="0" lvl="0" marL="0" rtl="0" algn="l">
              <a:spcBef>
                <a:spcPts val="0"/>
              </a:spcBef>
              <a:spcAft>
                <a:spcPts val="0"/>
              </a:spcAft>
              <a:buNone/>
            </a:pPr>
            <a:r>
              <a:rPr lang="en">
                <a:solidFill>
                  <a:schemeClr val="accent4"/>
                </a:solidFill>
              </a:rPr>
              <a:t>&lt;</a:t>
            </a:r>
            <a:r>
              <a:rPr lang="en">
                <a:solidFill>
                  <a:schemeClr val="accent1"/>
                </a:solidFill>
              </a:rPr>
              <a:t>rect</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5"/>
                </a:solidFill>
              </a:rPr>
              <a:t>&lt;!-- 3 --&gt;</a:t>
            </a:r>
            <a:endParaRPr>
              <a:solidFill>
                <a:schemeClr val="accent5"/>
              </a:solidFill>
            </a:endParaRPr>
          </a:p>
          <a:p>
            <a:pPr indent="0" lvl="0" marL="0" rtl="0" algn="l">
              <a:spcBef>
                <a:spcPts val="0"/>
              </a:spcBef>
              <a:spcAft>
                <a:spcPts val="0"/>
              </a:spcAft>
              <a:buNone/>
            </a:pPr>
            <a:r>
              <a:rPr lang="en">
                <a:solidFill>
                  <a:schemeClr val="accent4"/>
                </a:solidFill>
              </a:rPr>
              <a:t>&lt;</a:t>
            </a:r>
            <a:r>
              <a:rPr lang="en">
                <a:solidFill>
                  <a:schemeClr val="accent1"/>
                </a:solidFill>
              </a:rPr>
              <a:t>rect</a:t>
            </a:r>
            <a:r>
              <a:rPr lang="en">
                <a:solidFill>
                  <a:schemeClr val="accent4"/>
                </a:solidFill>
              </a:rPr>
              <a:t> /&gt;</a:t>
            </a:r>
            <a:endParaRPr>
              <a:solidFill>
                <a:schemeClr val="accent4"/>
              </a:solidFill>
            </a:endParaRPr>
          </a:p>
        </p:txBody>
      </p:sp>
      <p:sp>
        <p:nvSpPr>
          <p:cNvPr id="144" name="Google Shape;144;p2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Z-order</a:t>
            </a:r>
            <a:endParaRPr/>
          </a:p>
        </p:txBody>
      </p:sp>
      <p:pic>
        <p:nvPicPr>
          <p:cNvPr id="145" name="Google Shape;145;p23"/>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4"/>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Basic Shapes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5"/>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rect</a:t>
            </a:r>
            <a:endParaRPr>
              <a:solidFill>
                <a:schemeClr val="accent1"/>
              </a:solidFill>
            </a:endParaRPr>
          </a:p>
          <a:p>
            <a:pPr indent="0" lvl="0" marL="0" rtl="0" algn="l">
              <a:spcBef>
                <a:spcPts val="0"/>
              </a:spcBef>
              <a:spcAft>
                <a:spcPts val="0"/>
              </a:spcAft>
              <a:buNone/>
            </a:pPr>
            <a:r>
              <a:rPr lang="en">
                <a:solidFill>
                  <a:schemeClr val="accent2"/>
                </a:solidFill>
              </a:rPr>
              <a:t>  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width</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height</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156" name="Google Shape;156;p2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Rectangle</a:t>
            </a:r>
            <a:endParaRPr/>
          </a:p>
        </p:txBody>
      </p:sp>
      <p:pic>
        <p:nvPicPr>
          <p:cNvPr id="157" name="Google Shape;157;p25"/>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6"/>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rx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ry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p:txBody>
      </p:sp>
      <p:sp>
        <p:nvSpPr>
          <p:cNvPr id="163" name="Google Shape;163;p2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Rounded r</a:t>
            </a:r>
            <a:r>
              <a:rPr lang="en"/>
              <a:t>ectangle</a:t>
            </a:r>
            <a:endParaRPr/>
          </a:p>
        </p:txBody>
      </p:sp>
      <p:pic>
        <p:nvPicPr>
          <p:cNvPr id="164" name="Google Shape;164;p26"/>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 name="Shape 49"/>
        <p:cNvGrpSpPr/>
        <p:nvPr/>
      </p:nvGrpSpPr>
      <p:grpSpPr>
        <a:xfrm>
          <a:off x="0" y="0"/>
          <a:ext cx="0" cy="0"/>
          <a:chOff x="0" y="0"/>
          <a:chExt cx="0" cy="0"/>
        </a:xfrm>
      </p:grpSpPr>
      <p:sp>
        <p:nvSpPr>
          <p:cNvPr id="50" name="Google Shape;50;p9"/>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Background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7"/>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circle</a:t>
            </a:r>
            <a:endParaRPr>
              <a:solidFill>
                <a:schemeClr val="accent1"/>
              </a:solidFill>
            </a:endParaRPr>
          </a:p>
          <a:p>
            <a:pPr indent="0" lvl="0" marL="0" rtl="0" algn="l">
              <a:spcBef>
                <a:spcPts val="0"/>
              </a:spcBef>
              <a:spcAft>
                <a:spcPts val="0"/>
              </a:spcAft>
              <a:buNone/>
            </a:pPr>
            <a:r>
              <a:rPr lang="en">
                <a:solidFill>
                  <a:schemeClr val="accent2"/>
                </a:solidFill>
              </a:rPr>
              <a:t>  cx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cy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r</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170" name="Google Shape;170;p2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Circle</a:t>
            </a:r>
            <a:endParaRPr/>
          </a:p>
        </p:txBody>
      </p:sp>
      <p:pic>
        <p:nvPicPr>
          <p:cNvPr id="171" name="Google Shape;171;p27"/>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8"/>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ellipse</a:t>
            </a:r>
            <a:endParaRPr>
              <a:solidFill>
                <a:schemeClr val="accent1"/>
              </a:solidFill>
            </a:endParaRPr>
          </a:p>
          <a:p>
            <a:pPr indent="0" lvl="0" marL="0" rtl="0" algn="l">
              <a:spcBef>
                <a:spcPts val="0"/>
              </a:spcBef>
              <a:spcAft>
                <a:spcPts val="0"/>
              </a:spcAft>
              <a:buNone/>
            </a:pPr>
            <a:r>
              <a:rPr lang="en">
                <a:solidFill>
                  <a:schemeClr val="accent2"/>
                </a:solidFill>
              </a:rPr>
              <a:t>  cx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cy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ry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rx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177" name="Google Shape;177;p2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Ellipse</a:t>
            </a:r>
            <a:endParaRPr/>
          </a:p>
        </p:txBody>
      </p:sp>
      <p:pic>
        <p:nvPicPr>
          <p:cNvPr id="178" name="Google Shape;178;p28"/>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9"/>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line</a:t>
            </a:r>
            <a:endParaRPr>
              <a:solidFill>
                <a:schemeClr val="accent1"/>
              </a:solidFill>
            </a:endParaRPr>
          </a:p>
          <a:p>
            <a:pPr indent="0" lvl="0" marL="0" rtl="0" algn="l">
              <a:spcBef>
                <a:spcPts val="0"/>
              </a:spcBef>
              <a:spcAft>
                <a:spcPts val="0"/>
              </a:spcAft>
              <a:buNone/>
            </a:pPr>
            <a:r>
              <a:rPr lang="en">
                <a:solidFill>
                  <a:schemeClr val="accent2"/>
                </a:solidFill>
              </a:rPr>
              <a:t>  x1</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y1</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x2</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y2</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184" name="Google Shape;184;p2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Line</a:t>
            </a:r>
            <a:endParaRPr/>
          </a:p>
        </p:txBody>
      </p:sp>
      <p:pic>
        <p:nvPicPr>
          <p:cNvPr id="185" name="Google Shape;185;p29"/>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0"/>
          <p:cNvSpPr txBox="1"/>
          <p:nvPr>
            <p:ph idx="1" type="body"/>
          </p:nvPr>
        </p:nvSpPr>
        <p:spPr>
          <a:xfrm>
            <a:off x="457200" y="1828800"/>
            <a:ext cx="4343400" cy="2743200"/>
          </a:xfrm>
          <a:prstGeom prst="rect">
            <a:avLst/>
          </a:prstGeom>
          <a:solidFill>
            <a:schemeClr val="dk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polygon/polyline</a:t>
            </a:r>
            <a:endParaRPr>
              <a:solidFill>
                <a:schemeClr val="accent1"/>
              </a:solidFill>
            </a:endParaRPr>
          </a:p>
          <a:p>
            <a:pPr indent="0" lvl="0" marL="0" rtl="0" algn="l">
              <a:spcBef>
                <a:spcPts val="0"/>
              </a:spcBef>
              <a:spcAft>
                <a:spcPts val="0"/>
              </a:spcAft>
              <a:buNone/>
            </a:pPr>
            <a:r>
              <a:rPr lang="en">
                <a:solidFill>
                  <a:schemeClr val="accent2"/>
                </a:solidFill>
              </a:rPr>
              <a:t>  points</a:t>
            </a:r>
            <a:r>
              <a:rPr lang="en">
                <a:solidFill>
                  <a:schemeClr val="accent4"/>
                </a:solidFill>
              </a:rPr>
              <a:t>="</a:t>
            </a:r>
            <a:r>
              <a:rPr lang="en">
                <a:solidFill>
                  <a:schemeClr val="accent3"/>
                </a:solidFill>
              </a:rPr>
              <a:t>... x y x y ...</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191" name="Google Shape;191;p3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Polygon / polyline</a:t>
            </a:r>
            <a:endParaRPr/>
          </a:p>
        </p:txBody>
      </p:sp>
      <p:pic>
        <p:nvPicPr>
          <p:cNvPr id="192" name="Google Shape;192;p30"/>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1</a:t>
            </a:r>
            <a:endParaRPr/>
          </a:p>
        </p:txBody>
      </p:sp>
      <p:pic>
        <p:nvPicPr>
          <p:cNvPr id="198" name="Google Shape;198;p31"/>
          <p:cNvPicPr preferRelativeResize="0"/>
          <p:nvPr/>
        </p:nvPicPr>
        <p:blipFill rotWithShape="1">
          <a:blip r:embed="rId3">
            <a:alphaModFix/>
          </a:blip>
          <a:srcRect b="0" l="0" r="0" t="0"/>
          <a:stretch/>
        </p:blipFill>
        <p:spPr>
          <a:xfrm>
            <a:off x="2695575" y="1371600"/>
            <a:ext cx="3752850" cy="3771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2"/>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3"/>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stroke-width</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p:txBody>
      </p:sp>
      <p:sp>
        <p:nvSpPr>
          <p:cNvPr id="209" name="Google Shape;209;p3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width</a:t>
            </a:r>
            <a:endParaRPr/>
          </a:p>
        </p:txBody>
      </p:sp>
      <p:pic>
        <p:nvPicPr>
          <p:cNvPr id="210" name="Google Shape;210;p33"/>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4"/>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stroke-linecap</a:t>
            </a:r>
            <a:r>
              <a:rPr lang="en">
                <a:solidFill>
                  <a:schemeClr val="accent4"/>
                </a:solidFill>
              </a:rPr>
              <a:t>="</a:t>
            </a:r>
            <a:r>
              <a:rPr lang="en">
                <a:solidFill>
                  <a:schemeClr val="accent3"/>
                </a:solidFill>
              </a:rPr>
              <a:t>butt</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stroke-linecap</a:t>
            </a:r>
            <a:r>
              <a:rPr lang="en">
                <a:solidFill>
                  <a:schemeClr val="accent4"/>
                </a:solidFill>
              </a:rPr>
              <a:t>="</a:t>
            </a:r>
            <a:r>
              <a:rPr lang="en">
                <a:solidFill>
                  <a:schemeClr val="accent3"/>
                </a:solidFill>
              </a:rPr>
              <a:t>square</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stroke-linecap</a:t>
            </a:r>
            <a:r>
              <a:rPr lang="en">
                <a:solidFill>
                  <a:schemeClr val="accent4"/>
                </a:solidFill>
              </a:rPr>
              <a:t>="</a:t>
            </a:r>
            <a:r>
              <a:rPr lang="en">
                <a:solidFill>
                  <a:schemeClr val="accent3"/>
                </a:solidFill>
              </a:rPr>
              <a:t>round</a:t>
            </a:r>
            <a:r>
              <a:rPr lang="en">
                <a:solidFill>
                  <a:schemeClr val="accent4"/>
                </a:solidFill>
              </a:rPr>
              <a:t>"</a:t>
            </a:r>
            <a:endParaRPr>
              <a:solidFill>
                <a:schemeClr val="accent4"/>
              </a:solidFill>
            </a:endParaRPr>
          </a:p>
        </p:txBody>
      </p:sp>
      <p:sp>
        <p:nvSpPr>
          <p:cNvPr id="216" name="Google Shape;216;p3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line cap</a:t>
            </a:r>
            <a:endParaRPr/>
          </a:p>
        </p:txBody>
      </p:sp>
      <p:pic>
        <p:nvPicPr>
          <p:cNvPr id="217" name="Google Shape;217;p34"/>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5"/>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stroke-linejoin</a:t>
            </a:r>
            <a:r>
              <a:rPr lang="en">
                <a:solidFill>
                  <a:schemeClr val="accent4"/>
                </a:solidFill>
              </a:rPr>
              <a:t>="</a:t>
            </a:r>
            <a:r>
              <a:rPr lang="en">
                <a:solidFill>
                  <a:schemeClr val="accent3"/>
                </a:solidFill>
              </a:rPr>
              <a:t>miter</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stroke-linejoin</a:t>
            </a:r>
            <a:r>
              <a:rPr lang="en">
                <a:solidFill>
                  <a:schemeClr val="accent4"/>
                </a:solidFill>
              </a:rPr>
              <a:t>="</a:t>
            </a:r>
            <a:r>
              <a:rPr lang="en">
                <a:solidFill>
                  <a:schemeClr val="accent3"/>
                </a:solidFill>
              </a:rPr>
              <a:t>bevel</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stroke-linejoin</a:t>
            </a:r>
            <a:r>
              <a:rPr lang="en">
                <a:solidFill>
                  <a:schemeClr val="accent4"/>
                </a:solidFill>
              </a:rPr>
              <a:t>="</a:t>
            </a:r>
            <a:r>
              <a:rPr lang="en">
                <a:solidFill>
                  <a:schemeClr val="accent3"/>
                </a:solidFill>
              </a:rPr>
              <a:t>round</a:t>
            </a:r>
            <a:r>
              <a:rPr lang="en">
                <a:solidFill>
                  <a:schemeClr val="accent4"/>
                </a:solidFill>
              </a:rPr>
              <a:t>"</a:t>
            </a:r>
            <a:endParaRPr>
              <a:solidFill>
                <a:schemeClr val="accent4"/>
              </a:solidFill>
            </a:endParaRPr>
          </a:p>
        </p:txBody>
      </p:sp>
      <p:sp>
        <p:nvSpPr>
          <p:cNvPr id="223" name="Google Shape;223;p3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line join</a:t>
            </a:r>
            <a:endParaRPr/>
          </a:p>
        </p:txBody>
      </p:sp>
      <p:pic>
        <p:nvPicPr>
          <p:cNvPr id="224" name="Google Shape;224;p35"/>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6"/>
          <p:cNvSpPr txBox="1"/>
          <p:nvPr>
            <p:ph idx="1" type="body"/>
          </p:nvPr>
        </p:nvSpPr>
        <p:spPr>
          <a:xfrm>
            <a:off x="457200" y="1828800"/>
            <a:ext cx="4343400" cy="274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d g d g ...</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10</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20 10</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20 10 5 10</a:t>
            </a:r>
            <a:r>
              <a:rPr lang="en">
                <a:solidFill>
                  <a:schemeClr val="accent4"/>
                </a:solidFill>
              </a:rPr>
              <a:t>"</a:t>
            </a:r>
            <a:endParaRPr>
              <a:solidFill>
                <a:schemeClr val="accent4"/>
              </a:solidFill>
            </a:endParaRPr>
          </a:p>
        </p:txBody>
      </p:sp>
      <p:sp>
        <p:nvSpPr>
          <p:cNvPr id="230" name="Google Shape;230;p3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Dashed lines</a:t>
            </a:r>
            <a:endParaRPr/>
          </a:p>
        </p:txBody>
      </p:sp>
      <p:pic>
        <p:nvPicPr>
          <p:cNvPr id="231" name="Google Shape;231;p36"/>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 name="Shape 54"/>
        <p:cNvGrpSpPr/>
        <p:nvPr/>
      </p:nvGrpSpPr>
      <p:grpSpPr>
        <a:xfrm>
          <a:off x="0" y="0"/>
          <a:ext cx="0" cy="0"/>
          <a:chOff x="0" y="0"/>
          <a:chExt cx="0" cy="0"/>
        </a:xfrm>
      </p:grpSpPr>
      <p:sp>
        <p:nvSpPr>
          <p:cNvPr id="55" name="Google Shape;55;p1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Raster vs Vector</a:t>
            </a:r>
            <a:endParaRPr/>
          </a:p>
        </p:txBody>
      </p:sp>
      <p:pic>
        <p:nvPicPr>
          <p:cNvPr id="56" name="Google Shape;56;p10"/>
          <p:cNvPicPr preferRelativeResize="0"/>
          <p:nvPr/>
        </p:nvPicPr>
        <p:blipFill rotWithShape="1">
          <a:blip r:embed="rId3">
            <a:alphaModFix/>
          </a:blip>
          <a:srcRect b="0" l="0" r="0" t="0"/>
          <a:stretch/>
        </p:blipFill>
        <p:spPr>
          <a:xfrm>
            <a:off x="1014900" y="1624500"/>
            <a:ext cx="3099900" cy="3099900"/>
          </a:xfrm>
          <a:prstGeom prst="rect">
            <a:avLst/>
          </a:prstGeom>
          <a:noFill/>
          <a:ln>
            <a:noFill/>
          </a:ln>
        </p:spPr>
      </p:pic>
      <p:pic>
        <p:nvPicPr>
          <p:cNvPr id="57" name="Google Shape;57;p10"/>
          <p:cNvPicPr preferRelativeResize="0"/>
          <p:nvPr/>
        </p:nvPicPr>
        <p:blipFill rotWithShape="1">
          <a:blip r:embed="rId4">
            <a:alphaModFix/>
          </a:blip>
          <a:srcRect b="0" l="0" r="0" t="0"/>
          <a:stretch/>
        </p:blipFill>
        <p:spPr>
          <a:xfrm>
            <a:off x="5029200" y="1600200"/>
            <a:ext cx="3099900" cy="30999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7"/>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0 15</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0 15 10 15</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0 15 10 15</a:t>
            </a:r>
            <a:r>
              <a:rPr lang="en">
                <a:solidFill>
                  <a:schemeClr val="accent4"/>
                </a:solidFill>
              </a:rPr>
              <a:t>"</a:t>
            </a:r>
            <a:endParaRPr>
              <a:solidFill>
                <a:schemeClr val="accent4"/>
              </a:solidFill>
            </a:endParaRPr>
          </a:p>
        </p:txBody>
      </p:sp>
      <p:sp>
        <p:nvSpPr>
          <p:cNvPr id="237" name="Google Shape;237;p3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Dotted</a:t>
            </a:r>
            <a:r>
              <a:rPr lang="en"/>
              <a:t> lines</a:t>
            </a:r>
            <a:endParaRPr/>
          </a:p>
        </p:txBody>
      </p:sp>
      <p:pic>
        <p:nvPicPr>
          <p:cNvPr id="238" name="Google Shape;238;p37"/>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8"/>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stroke-dashoffset</a:t>
            </a:r>
            <a:r>
              <a:rPr lang="en">
                <a:solidFill>
                  <a:schemeClr val="accent4"/>
                </a:solidFill>
              </a:rPr>
              <a:t>="</a:t>
            </a:r>
            <a:r>
              <a:rPr lang="en">
                <a:solidFill>
                  <a:schemeClr val="accent3"/>
                </a:solidFill>
              </a:rPr>
              <a:t>0</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stroke-dashoffset</a:t>
            </a:r>
            <a:r>
              <a:rPr lang="en">
                <a:solidFill>
                  <a:schemeClr val="accent4"/>
                </a:solidFill>
              </a:rPr>
              <a:t>="</a:t>
            </a:r>
            <a:r>
              <a:rPr lang="en">
                <a:solidFill>
                  <a:schemeClr val="accent3"/>
                </a:solidFill>
              </a:rPr>
              <a:t>-5</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stroke-dashoffset</a:t>
            </a:r>
            <a:r>
              <a:rPr lang="en">
                <a:solidFill>
                  <a:schemeClr val="accent4"/>
                </a:solidFill>
              </a:rPr>
              <a:t>="</a:t>
            </a:r>
            <a:r>
              <a:rPr lang="en">
                <a:solidFill>
                  <a:schemeClr val="accent3"/>
                </a:solidFill>
              </a:rPr>
              <a:t>-10</a:t>
            </a:r>
            <a:r>
              <a:rPr lang="en">
                <a:solidFill>
                  <a:schemeClr val="accent4"/>
                </a:solidFill>
              </a:rPr>
              <a:t>"</a:t>
            </a:r>
            <a:endParaRPr>
              <a:solidFill>
                <a:schemeClr val="accent4"/>
              </a:solidFill>
            </a:endParaRPr>
          </a:p>
        </p:txBody>
      </p:sp>
      <p:sp>
        <p:nvSpPr>
          <p:cNvPr id="244" name="Google Shape;244;p3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Dash offset</a:t>
            </a:r>
            <a:endParaRPr/>
          </a:p>
        </p:txBody>
      </p:sp>
      <p:pic>
        <p:nvPicPr>
          <p:cNvPr id="245" name="Google Shape;245;p38"/>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2</a:t>
            </a:r>
            <a:endParaRPr/>
          </a:p>
        </p:txBody>
      </p:sp>
      <p:pic>
        <p:nvPicPr>
          <p:cNvPr id="251" name="Google Shape;251;p39"/>
          <p:cNvPicPr preferRelativeResize="0"/>
          <p:nvPr/>
        </p:nvPicPr>
        <p:blipFill rotWithShape="1">
          <a:blip r:embed="rId3">
            <a:alphaModFix/>
          </a:blip>
          <a:srcRect b="0" l="248" r="258" t="0"/>
          <a:stretch/>
        </p:blipFill>
        <p:spPr>
          <a:xfrm>
            <a:off x="2695575" y="1371600"/>
            <a:ext cx="3752850" cy="37719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40"/>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41"/>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text</a:t>
            </a:r>
            <a:endParaRPr>
              <a:solidFill>
                <a:schemeClr val="accent1"/>
              </a:solidFill>
            </a:endParaRPr>
          </a:p>
          <a:p>
            <a:pPr indent="0" lvl="0" marL="0" rtl="0" algn="l">
              <a:spcBef>
                <a:spcPts val="0"/>
              </a:spcBef>
              <a:spcAft>
                <a:spcPts val="0"/>
              </a:spcAft>
              <a:buNone/>
            </a:pPr>
            <a:r>
              <a:rPr lang="en">
                <a:solidFill>
                  <a:schemeClr val="accent2"/>
                </a:solidFill>
              </a:rPr>
              <a:t>  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a:p>
            <a:pPr indent="0" lvl="0" marL="0" rtl="0" algn="l">
              <a:spcBef>
                <a:spcPts val="0"/>
              </a:spcBef>
              <a:spcAft>
                <a:spcPts val="0"/>
              </a:spcAft>
              <a:buNone/>
            </a:pPr>
            <a:r>
              <a:rPr lang="en"/>
              <a:t>  Text</a:t>
            </a:r>
            <a:endParaRPr/>
          </a:p>
          <a:p>
            <a:pPr indent="0" lvl="0" marL="0" rtl="0" algn="l">
              <a:spcBef>
                <a:spcPts val="0"/>
              </a:spcBef>
              <a:spcAft>
                <a:spcPts val="0"/>
              </a:spcAft>
              <a:buNone/>
            </a:pPr>
            <a:r>
              <a:rPr lang="en">
                <a:solidFill>
                  <a:schemeClr val="accent4"/>
                </a:solidFill>
              </a:rPr>
              <a:t>&lt;/</a:t>
            </a:r>
            <a:r>
              <a:rPr lang="en">
                <a:solidFill>
                  <a:schemeClr val="accent1"/>
                </a:solidFill>
              </a:rPr>
              <a:t>text</a:t>
            </a:r>
            <a:r>
              <a:rPr lang="en">
                <a:solidFill>
                  <a:schemeClr val="accent4"/>
                </a:solidFill>
              </a:rPr>
              <a:t>&gt;</a:t>
            </a:r>
            <a:endParaRPr>
              <a:solidFill>
                <a:schemeClr val="accent4"/>
              </a:solidFill>
            </a:endParaRPr>
          </a:p>
        </p:txBody>
      </p:sp>
      <p:sp>
        <p:nvSpPr>
          <p:cNvPr id="262" name="Google Shape;262;p4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a:t>
            </a:r>
            <a:endParaRPr/>
          </a:p>
        </p:txBody>
      </p:sp>
      <p:pic>
        <p:nvPicPr>
          <p:cNvPr id="263" name="Google Shape;263;p41"/>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2"/>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font-family</a:t>
            </a:r>
            <a:r>
              <a:rPr lang="en">
                <a:solidFill>
                  <a:schemeClr val="accent4"/>
                </a:solidFill>
              </a:rPr>
              <a:t>="</a:t>
            </a:r>
            <a:r>
              <a:rPr lang="en">
                <a:solidFill>
                  <a:schemeClr val="accent3"/>
                </a:solidFill>
              </a:rPr>
              <a:t>Montserrat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font-size</a:t>
            </a:r>
            <a:r>
              <a:rPr lang="en">
                <a:solidFill>
                  <a:schemeClr val="accent4"/>
                </a:solidFill>
              </a:rPr>
              <a:t>="</a:t>
            </a:r>
            <a:r>
              <a:rPr lang="en">
                <a:solidFill>
                  <a:schemeClr val="accent3"/>
                </a:solidFill>
              </a:rPr>
              <a:t>16</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font-weight</a:t>
            </a:r>
            <a:r>
              <a:rPr lang="en">
                <a:solidFill>
                  <a:schemeClr val="accent4"/>
                </a:solidFill>
              </a:rPr>
              <a:t>="</a:t>
            </a:r>
            <a:r>
              <a:rPr lang="en">
                <a:solidFill>
                  <a:schemeClr val="accent3"/>
                </a:solidFill>
              </a:rPr>
              <a:t>bold</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font-style</a:t>
            </a:r>
            <a:r>
              <a:rPr lang="en">
                <a:solidFill>
                  <a:schemeClr val="accent4"/>
                </a:solidFill>
              </a:rPr>
              <a:t>="</a:t>
            </a:r>
            <a:r>
              <a:rPr lang="en">
                <a:solidFill>
                  <a:schemeClr val="accent3"/>
                </a:solidFill>
              </a:rPr>
              <a:t>italic</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text-decoration</a:t>
            </a:r>
            <a:r>
              <a:rPr lang="en">
                <a:solidFill>
                  <a:schemeClr val="accent4"/>
                </a:solidFill>
              </a:rPr>
              <a:t>="</a:t>
            </a:r>
            <a:r>
              <a:rPr lang="en">
                <a:solidFill>
                  <a:schemeClr val="accent3"/>
                </a:solidFill>
              </a:rPr>
              <a:t>underline</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letter-spacing</a:t>
            </a:r>
            <a:r>
              <a:rPr lang="en">
                <a:solidFill>
                  <a:schemeClr val="accent4"/>
                </a:solidFill>
              </a:rPr>
              <a:t>="</a:t>
            </a:r>
            <a:r>
              <a:rPr lang="en">
                <a:solidFill>
                  <a:schemeClr val="accent3"/>
                </a:solidFill>
              </a:rPr>
              <a:t>5</a:t>
            </a:r>
            <a:r>
              <a:rPr lang="en">
                <a:solidFill>
                  <a:schemeClr val="accent4"/>
                </a:solidFill>
              </a:rPr>
              <a:t>"</a:t>
            </a:r>
            <a:endParaRPr>
              <a:solidFill>
                <a:schemeClr val="accent4"/>
              </a:solidFill>
            </a:endParaRPr>
          </a:p>
        </p:txBody>
      </p:sp>
      <p:sp>
        <p:nvSpPr>
          <p:cNvPr id="269" name="Google Shape;269;p4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 style</a:t>
            </a:r>
            <a:endParaRPr/>
          </a:p>
        </p:txBody>
      </p:sp>
      <p:pic>
        <p:nvPicPr>
          <p:cNvPr id="270" name="Google Shape;270;p42"/>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3"/>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text-anchor</a:t>
            </a:r>
            <a:r>
              <a:rPr lang="en">
                <a:solidFill>
                  <a:schemeClr val="accent4"/>
                </a:solidFill>
              </a:rPr>
              <a:t>="</a:t>
            </a:r>
            <a:r>
              <a:rPr lang="en">
                <a:solidFill>
                  <a:schemeClr val="accent3"/>
                </a:solidFill>
              </a:rPr>
              <a:t>start</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text-anchor</a:t>
            </a:r>
            <a:r>
              <a:rPr lang="en">
                <a:solidFill>
                  <a:schemeClr val="accent4"/>
                </a:solidFill>
              </a:rPr>
              <a:t>="</a:t>
            </a:r>
            <a:r>
              <a:rPr lang="en">
                <a:solidFill>
                  <a:schemeClr val="accent3"/>
                </a:solidFill>
              </a:rPr>
              <a:t>middle</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text-anchor</a:t>
            </a:r>
            <a:r>
              <a:rPr lang="en">
                <a:solidFill>
                  <a:schemeClr val="accent4"/>
                </a:solidFill>
              </a:rPr>
              <a:t>="</a:t>
            </a:r>
            <a:r>
              <a:rPr lang="en">
                <a:solidFill>
                  <a:schemeClr val="accent3"/>
                </a:solidFill>
              </a:rPr>
              <a:t>end</a:t>
            </a:r>
            <a:r>
              <a:rPr lang="en">
                <a:solidFill>
                  <a:schemeClr val="accent4"/>
                </a:solidFill>
              </a:rPr>
              <a:t>"</a:t>
            </a:r>
            <a:endParaRPr>
              <a:solidFill>
                <a:schemeClr val="accent4"/>
              </a:solidFill>
            </a:endParaRPr>
          </a:p>
        </p:txBody>
      </p:sp>
      <p:sp>
        <p:nvSpPr>
          <p:cNvPr id="276" name="Google Shape;276;p4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 horizontal align</a:t>
            </a:r>
            <a:endParaRPr/>
          </a:p>
        </p:txBody>
      </p:sp>
      <p:pic>
        <p:nvPicPr>
          <p:cNvPr id="277" name="Google Shape;277;p43"/>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4"/>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dominant-baseline</a:t>
            </a:r>
            <a:r>
              <a:rPr lang="en">
                <a:solidFill>
                  <a:schemeClr val="accent4"/>
                </a:solidFill>
              </a:rPr>
              <a:t>="</a:t>
            </a:r>
            <a:r>
              <a:rPr lang="en">
                <a:solidFill>
                  <a:schemeClr val="accent3"/>
                </a:solidFill>
              </a:rPr>
              <a:t>baseline</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dominant-baseline</a:t>
            </a:r>
            <a:r>
              <a:rPr lang="en">
                <a:solidFill>
                  <a:schemeClr val="accent4"/>
                </a:solidFill>
              </a:rPr>
              <a:t>="</a:t>
            </a:r>
            <a:r>
              <a:rPr lang="en">
                <a:solidFill>
                  <a:schemeClr val="accent3"/>
                </a:solidFill>
              </a:rPr>
              <a:t>middle</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dominant-baseline</a:t>
            </a:r>
            <a:r>
              <a:rPr lang="en">
                <a:solidFill>
                  <a:schemeClr val="accent4"/>
                </a:solidFill>
              </a:rPr>
              <a:t>="</a:t>
            </a:r>
            <a:r>
              <a:rPr lang="en">
                <a:solidFill>
                  <a:schemeClr val="accent3"/>
                </a:solidFill>
              </a:rPr>
              <a:t>hanging</a:t>
            </a:r>
            <a:r>
              <a:rPr lang="en">
                <a:solidFill>
                  <a:schemeClr val="accent4"/>
                </a:solidFill>
              </a:rPr>
              <a:t>"</a:t>
            </a:r>
            <a:endParaRPr>
              <a:solidFill>
                <a:schemeClr val="accent4"/>
              </a:solidFill>
            </a:endParaRPr>
          </a:p>
        </p:txBody>
      </p:sp>
      <p:sp>
        <p:nvSpPr>
          <p:cNvPr id="283" name="Google Shape;283;p4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 vertical align</a:t>
            </a:r>
            <a:endParaRPr/>
          </a:p>
        </p:txBody>
      </p:sp>
      <p:pic>
        <p:nvPicPr>
          <p:cNvPr id="284" name="Google Shape;284;p44"/>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45"/>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text</a:t>
            </a:r>
            <a:r>
              <a:rPr lang="en">
                <a:solidFill>
                  <a:schemeClr val="accent4"/>
                </a:solidFill>
              </a:rPr>
              <a:t>&gt;</a:t>
            </a:r>
            <a:endParaRPr>
              <a:solidFill>
                <a:schemeClr val="accent4"/>
              </a:solidFill>
            </a:endParaRPr>
          </a:p>
          <a:p>
            <a:pPr indent="0" lvl="0" marL="0" rtl="0" algn="l">
              <a:spcBef>
                <a:spcPts val="0"/>
              </a:spcBef>
              <a:spcAft>
                <a:spcPts val="0"/>
              </a:spcAft>
              <a:buNone/>
            </a:pPr>
            <a:r>
              <a:rPr lang="en"/>
              <a:t>  grumpy</a:t>
            </a:r>
            <a:endParaRPr/>
          </a:p>
          <a:p>
            <a:pPr indent="0" lvl="0" marL="0" rtl="0" algn="l">
              <a:spcBef>
                <a:spcPts val="0"/>
              </a:spcBef>
              <a:spcAft>
                <a:spcPts val="0"/>
              </a:spcAft>
              <a:buNone/>
            </a:pPr>
            <a:r>
              <a:rPr lang="en">
                <a:solidFill>
                  <a:schemeClr val="accent4"/>
                </a:solidFill>
              </a:rPr>
              <a:t>  </a:t>
            </a:r>
            <a:r>
              <a:rPr lang="en">
                <a:solidFill>
                  <a:schemeClr val="accent4"/>
                </a:solidFill>
              </a:rPr>
              <a:t>&lt;</a:t>
            </a:r>
            <a:r>
              <a:rPr lang="en">
                <a:solidFill>
                  <a:schemeClr val="accent1"/>
                </a:solidFill>
              </a:rPr>
              <a:t>tspan</a:t>
            </a:r>
            <a:r>
              <a:rPr lang="en">
                <a:solidFill>
                  <a:schemeClr val="accent4"/>
                </a:solidFill>
              </a:rPr>
              <a:t> </a:t>
            </a:r>
            <a:r>
              <a:rPr lang="en">
                <a:solidFill>
                  <a:schemeClr val="accent2"/>
                </a:solidFill>
              </a:rPr>
              <a:t>fill</a:t>
            </a:r>
            <a:r>
              <a:rPr lang="en">
                <a:solidFill>
                  <a:schemeClr val="accent4"/>
                </a:solidFill>
              </a:rPr>
              <a:t>="</a:t>
            </a:r>
            <a:r>
              <a:rPr lang="en">
                <a:solidFill>
                  <a:schemeClr val="accent3"/>
                </a:solidFill>
              </a:rPr>
              <a:t>#e91e63</a:t>
            </a:r>
            <a:r>
              <a:rPr lang="en">
                <a:solidFill>
                  <a:schemeClr val="accent4"/>
                </a:solidFill>
              </a:rPr>
              <a:t>"&gt;</a:t>
            </a:r>
            <a:endParaRPr>
              <a:solidFill>
                <a:schemeClr val="accent4"/>
              </a:solidFill>
            </a:endParaRPr>
          </a:p>
          <a:p>
            <a:pPr indent="0" lvl="0" marL="0" rtl="0" algn="l">
              <a:spcBef>
                <a:spcPts val="0"/>
              </a:spcBef>
              <a:spcAft>
                <a:spcPts val="0"/>
              </a:spcAft>
              <a:buNone/>
            </a:pPr>
            <a:r>
              <a:rPr lang="en"/>
              <a:t>    cat</a:t>
            </a:r>
            <a:endParaRPr/>
          </a:p>
          <a:p>
            <a:pPr indent="0" lvl="0" marL="0" rtl="0" algn="l">
              <a:spcBef>
                <a:spcPts val="0"/>
              </a:spcBef>
              <a:spcAft>
                <a:spcPts val="0"/>
              </a:spcAft>
              <a:buNone/>
            </a:pPr>
            <a:r>
              <a:rPr lang="en">
                <a:solidFill>
                  <a:schemeClr val="accent4"/>
                </a:solidFill>
              </a:rPr>
              <a:t>  &lt;/</a:t>
            </a:r>
            <a:r>
              <a:rPr lang="en">
                <a:solidFill>
                  <a:schemeClr val="accent1"/>
                </a:solidFill>
              </a:rPr>
              <a:t>tspan</a:t>
            </a:r>
            <a:r>
              <a:rPr lang="en">
                <a:solidFill>
                  <a:schemeClr val="accent4"/>
                </a:solidFill>
              </a:rPr>
              <a:t>&gt;</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text</a:t>
            </a:r>
            <a:r>
              <a:rPr lang="en">
                <a:solidFill>
                  <a:schemeClr val="accent4"/>
                </a:solidFill>
              </a:rPr>
              <a:t>&gt;</a:t>
            </a:r>
            <a:endParaRPr>
              <a:solidFill>
                <a:schemeClr val="accent4"/>
              </a:solidFill>
            </a:endParaRPr>
          </a:p>
        </p:txBody>
      </p:sp>
      <p:sp>
        <p:nvSpPr>
          <p:cNvPr id="290" name="Google Shape;290;p4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&lt;tspan&gt;</a:t>
            </a:r>
            <a:endParaRPr/>
          </a:p>
        </p:txBody>
      </p:sp>
      <p:pic>
        <p:nvPicPr>
          <p:cNvPr id="291" name="Google Shape;291;p45"/>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46"/>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baseline-shift</a:t>
            </a:r>
            <a:r>
              <a:rPr lang="en">
                <a:solidFill>
                  <a:schemeClr val="accent4"/>
                </a:solidFill>
              </a:rPr>
              <a:t>="</a:t>
            </a:r>
            <a:r>
              <a:rPr lang="en">
                <a:solidFill>
                  <a:schemeClr val="accent3"/>
                </a:solidFill>
              </a:rPr>
              <a:t>super</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baseline-shift</a:t>
            </a:r>
            <a:r>
              <a:rPr lang="en">
                <a:solidFill>
                  <a:schemeClr val="accent4"/>
                </a:solidFill>
              </a:rPr>
              <a:t>="</a:t>
            </a:r>
            <a:r>
              <a:rPr lang="en">
                <a:solidFill>
                  <a:schemeClr val="accent3"/>
                </a:solidFill>
              </a:rPr>
              <a:t>sub</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dx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dy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p:txBody>
      </p:sp>
      <p:sp>
        <p:nvSpPr>
          <p:cNvPr id="297" name="Google Shape;297;p4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&lt;tspan&gt; offset</a:t>
            </a:r>
            <a:endParaRPr/>
          </a:p>
        </p:txBody>
      </p:sp>
      <p:pic>
        <p:nvPicPr>
          <p:cNvPr id="298" name="Google Shape;298;p46"/>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Raster vs Vector</a:t>
            </a:r>
            <a:endParaRPr/>
          </a:p>
        </p:txBody>
      </p:sp>
      <p:pic>
        <p:nvPicPr>
          <p:cNvPr id="63" name="Google Shape;63;p11"/>
          <p:cNvPicPr preferRelativeResize="0"/>
          <p:nvPr/>
        </p:nvPicPr>
        <p:blipFill>
          <a:blip r:embed="rId3">
            <a:alphaModFix/>
          </a:blip>
          <a:stretch>
            <a:fillRect/>
          </a:stretch>
        </p:blipFill>
        <p:spPr>
          <a:xfrm>
            <a:off x="1014900" y="1600200"/>
            <a:ext cx="3099900" cy="3099900"/>
          </a:xfrm>
          <a:prstGeom prst="rect">
            <a:avLst/>
          </a:prstGeom>
          <a:noFill/>
          <a:ln>
            <a:noFill/>
          </a:ln>
        </p:spPr>
      </p:pic>
      <p:pic>
        <p:nvPicPr>
          <p:cNvPr id="64" name="Google Shape;64;p11"/>
          <p:cNvPicPr preferRelativeResize="0"/>
          <p:nvPr/>
        </p:nvPicPr>
        <p:blipFill>
          <a:blip r:embed="rId4">
            <a:alphaModFix/>
          </a:blip>
          <a:stretch>
            <a:fillRect/>
          </a:stretch>
        </p:blipFill>
        <p:spPr>
          <a:xfrm>
            <a:off x="5029200" y="1600200"/>
            <a:ext cx="3099900" cy="30999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4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3</a:t>
            </a:r>
            <a:endParaRPr/>
          </a:p>
        </p:txBody>
      </p:sp>
      <p:pic>
        <p:nvPicPr>
          <p:cNvPr id="304" name="Google Shape;304;p47"/>
          <p:cNvPicPr preferRelativeResize="0"/>
          <p:nvPr/>
        </p:nvPicPr>
        <p:blipFill rotWithShape="1">
          <a:blip r:embed="rId3">
            <a:alphaModFix/>
          </a:blip>
          <a:srcRect b="748" l="0" r="0" t="748"/>
          <a:stretch/>
        </p:blipFill>
        <p:spPr>
          <a:xfrm>
            <a:off x="2657475" y="1371600"/>
            <a:ext cx="3829050" cy="37719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48"/>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Paths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49"/>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text</a:t>
            </a:r>
            <a:endParaRPr>
              <a:solidFill>
                <a:schemeClr val="accent1"/>
              </a:solidFill>
            </a:endParaRPr>
          </a:p>
          <a:p>
            <a:pPr indent="0" lvl="0" marL="0" rtl="0" algn="l">
              <a:spcBef>
                <a:spcPts val="0"/>
              </a:spcBef>
              <a:spcAft>
                <a:spcPts val="0"/>
              </a:spcAft>
              <a:buNone/>
            </a:pPr>
            <a:r>
              <a:rPr lang="en">
                <a:solidFill>
                  <a:schemeClr val="accent4"/>
                </a:solidFill>
              </a:rPr>
              <a:t>  </a:t>
            </a:r>
            <a:r>
              <a:rPr lang="en">
                <a:solidFill>
                  <a:schemeClr val="accent2"/>
                </a:solidFill>
              </a:rPr>
              <a:t>d</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a:t>
            </a:r>
            <a:r>
              <a:rPr lang="en">
                <a:solidFill>
                  <a:schemeClr val="accent2"/>
                </a:solidFill>
              </a:rPr>
              <a:t>fill</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stroke</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315" name="Google Shape;315;p4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Paths</a:t>
            </a:r>
            <a:endParaRPr/>
          </a:p>
        </p:txBody>
      </p:sp>
      <p:pic>
        <p:nvPicPr>
          <p:cNvPr id="316" name="Google Shape;316;p49"/>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50"/>
          <p:cNvSpPr txBox="1"/>
          <p:nvPr>
            <p:ph idx="1" type="body"/>
          </p:nvPr>
        </p:nvSpPr>
        <p:spPr>
          <a:xfrm>
            <a:off x="457200" y="1828800"/>
            <a:ext cx="82296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M 50 50 L 100 100 C 75 100, 50 75, 50 50</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rPr lang="en">
                <a:solidFill>
                  <a:schemeClr val="accent3"/>
                </a:solidFill>
              </a:rPr>
              <a:t>M 50,50 L 100,100 C 75,100 50,75 50,50</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rPr lang="en">
                <a:solidFill>
                  <a:schemeClr val="accent3"/>
                </a:solidFill>
              </a:rPr>
              <a:t>M 50 50</a:t>
            </a:r>
            <a:endParaRPr>
              <a:solidFill>
                <a:schemeClr val="accent3"/>
              </a:solidFill>
            </a:endParaRPr>
          </a:p>
          <a:p>
            <a:pPr indent="0" lvl="0" marL="0" rtl="0" algn="l">
              <a:spcBef>
                <a:spcPts val="0"/>
              </a:spcBef>
              <a:spcAft>
                <a:spcPts val="0"/>
              </a:spcAft>
              <a:buNone/>
            </a:pPr>
            <a:r>
              <a:rPr lang="en">
                <a:solidFill>
                  <a:schemeClr val="accent3"/>
                </a:solidFill>
              </a:rPr>
              <a:t>L 100 100</a:t>
            </a:r>
            <a:endParaRPr>
              <a:solidFill>
                <a:schemeClr val="accent3"/>
              </a:solidFill>
            </a:endParaRPr>
          </a:p>
          <a:p>
            <a:pPr indent="0" lvl="0" marL="0" rtl="0" algn="l">
              <a:spcBef>
                <a:spcPts val="0"/>
              </a:spcBef>
              <a:spcAft>
                <a:spcPts val="0"/>
              </a:spcAft>
              <a:buNone/>
            </a:pPr>
            <a:r>
              <a:rPr lang="en">
                <a:solidFill>
                  <a:schemeClr val="accent3"/>
                </a:solidFill>
              </a:rPr>
              <a:t>C 75 100 50 75 50 50</a:t>
            </a:r>
            <a:endParaRPr>
              <a:solidFill>
                <a:schemeClr val="accent3"/>
              </a:solidFill>
            </a:endParaRPr>
          </a:p>
        </p:txBody>
      </p:sp>
      <p:sp>
        <p:nvSpPr>
          <p:cNvPr id="322" name="Google Shape;322;p5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Path d syntax</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51"/>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M x y</a:t>
            </a:r>
            <a:endParaRPr>
              <a:solidFill>
                <a:schemeClr val="accent3"/>
              </a:solidFill>
            </a:endParaRPr>
          </a:p>
        </p:txBody>
      </p:sp>
      <p:sp>
        <p:nvSpPr>
          <p:cNvPr id="328" name="Google Shape;328;p5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Move to</a:t>
            </a:r>
            <a:endParaRPr/>
          </a:p>
        </p:txBody>
      </p:sp>
      <p:pic>
        <p:nvPicPr>
          <p:cNvPr id="329" name="Google Shape;329;p51"/>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52"/>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L</a:t>
            </a:r>
            <a:r>
              <a:rPr lang="en">
                <a:solidFill>
                  <a:schemeClr val="accent3"/>
                </a:solidFill>
              </a:rPr>
              <a:t> x y</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rPr lang="en">
                <a:solidFill>
                  <a:schemeClr val="accent3"/>
                </a:solidFill>
              </a:rPr>
              <a:t>H x</a:t>
            </a:r>
            <a:endParaRPr>
              <a:solidFill>
                <a:schemeClr val="accent3"/>
              </a:solidFill>
            </a:endParaRPr>
          </a:p>
          <a:p>
            <a:pPr indent="0" lvl="0" marL="0" rtl="0" algn="l">
              <a:spcBef>
                <a:spcPts val="0"/>
              </a:spcBef>
              <a:spcAft>
                <a:spcPts val="0"/>
              </a:spcAft>
              <a:buNone/>
            </a:pPr>
            <a:r>
              <a:rPr lang="en">
                <a:solidFill>
                  <a:schemeClr val="accent3"/>
                </a:solidFill>
              </a:rPr>
              <a:t>V y</a:t>
            </a:r>
            <a:endParaRPr>
              <a:solidFill>
                <a:schemeClr val="accent3"/>
              </a:solidFill>
            </a:endParaRPr>
          </a:p>
        </p:txBody>
      </p:sp>
      <p:sp>
        <p:nvSpPr>
          <p:cNvPr id="335" name="Google Shape;335;p5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Line</a:t>
            </a:r>
            <a:r>
              <a:rPr lang="en"/>
              <a:t> to</a:t>
            </a:r>
            <a:endParaRPr/>
          </a:p>
        </p:txBody>
      </p:sp>
      <p:pic>
        <p:nvPicPr>
          <p:cNvPr id="336" name="Google Shape;336;p52"/>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53"/>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M 25 25</a:t>
            </a:r>
            <a:endParaRPr>
              <a:solidFill>
                <a:schemeClr val="accent3"/>
              </a:solidFill>
            </a:endParaRPr>
          </a:p>
          <a:p>
            <a:pPr indent="0" lvl="0" marL="0" rtl="0" algn="l">
              <a:spcBef>
                <a:spcPts val="0"/>
              </a:spcBef>
              <a:spcAft>
                <a:spcPts val="0"/>
              </a:spcAft>
              <a:buNone/>
            </a:pPr>
            <a:r>
              <a:rPr lang="en">
                <a:solidFill>
                  <a:schemeClr val="accent3"/>
                </a:solidFill>
              </a:rPr>
              <a:t>L 45 45</a:t>
            </a:r>
            <a:endParaRPr>
              <a:solidFill>
                <a:schemeClr val="accent3"/>
              </a:solidFill>
            </a:endParaRPr>
          </a:p>
          <a:p>
            <a:pPr indent="0" lvl="0" marL="0" rtl="0" algn="l">
              <a:spcBef>
                <a:spcPts val="0"/>
              </a:spcBef>
              <a:spcAft>
                <a:spcPts val="0"/>
              </a:spcAft>
              <a:buNone/>
            </a:pPr>
            <a:r>
              <a:rPr lang="en">
                <a:solidFill>
                  <a:schemeClr val="accent3"/>
                </a:solidFill>
              </a:rPr>
              <a:t>M 55 55</a:t>
            </a:r>
            <a:endParaRPr>
              <a:solidFill>
                <a:schemeClr val="accent3"/>
              </a:solidFill>
            </a:endParaRPr>
          </a:p>
          <a:p>
            <a:pPr indent="0" lvl="0" marL="0" rtl="0" algn="l">
              <a:spcBef>
                <a:spcPts val="0"/>
              </a:spcBef>
              <a:spcAft>
                <a:spcPts val="0"/>
              </a:spcAft>
              <a:buNone/>
            </a:pPr>
            <a:r>
              <a:rPr lang="en">
                <a:solidFill>
                  <a:schemeClr val="accent3"/>
                </a:solidFill>
              </a:rPr>
              <a:t>L 75 75</a:t>
            </a:r>
            <a:endParaRPr>
              <a:solidFill>
                <a:schemeClr val="accent3"/>
              </a:solidFill>
            </a:endParaRPr>
          </a:p>
          <a:p>
            <a:pPr indent="0" lvl="0" marL="0" rtl="0" algn="l">
              <a:spcBef>
                <a:spcPts val="0"/>
              </a:spcBef>
              <a:spcAft>
                <a:spcPts val="0"/>
              </a:spcAft>
              <a:buNone/>
            </a:pPr>
            <a:r>
              <a:rPr lang="en">
                <a:solidFill>
                  <a:schemeClr val="accent3"/>
                </a:solidFill>
              </a:rPr>
              <a:t>L 45 80</a:t>
            </a:r>
            <a:endParaRPr>
              <a:solidFill>
                <a:schemeClr val="accent3"/>
              </a:solidFill>
            </a:endParaRPr>
          </a:p>
          <a:p>
            <a:pPr indent="0" lvl="0" marL="0" rtl="0" algn="l">
              <a:spcBef>
                <a:spcPts val="0"/>
              </a:spcBef>
              <a:spcAft>
                <a:spcPts val="0"/>
              </a:spcAft>
              <a:buNone/>
            </a:pPr>
            <a:r>
              <a:rPr lang="en">
                <a:solidFill>
                  <a:schemeClr val="accent3"/>
                </a:solidFill>
              </a:rPr>
              <a:t>Z</a:t>
            </a:r>
            <a:endParaRPr>
              <a:solidFill>
                <a:schemeClr val="accent3"/>
              </a:solidFill>
            </a:endParaRPr>
          </a:p>
        </p:txBody>
      </p:sp>
      <p:sp>
        <p:nvSpPr>
          <p:cNvPr id="342" name="Google Shape;342;p5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Close</a:t>
            </a:r>
            <a:endParaRPr/>
          </a:p>
        </p:txBody>
      </p:sp>
      <p:pic>
        <p:nvPicPr>
          <p:cNvPr id="343" name="Google Shape;343;p53"/>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54"/>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A rx ry angle large cw x y</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rPr lang="en">
                <a:solidFill>
                  <a:schemeClr val="accent3"/>
                </a:solidFill>
              </a:rPr>
              <a:t>A 50 50 0 0 1 65 75</a:t>
            </a:r>
            <a:endParaRPr>
              <a:solidFill>
                <a:schemeClr val="accent3"/>
              </a:solidFill>
            </a:endParaRPr>
          </a:p>
        </p:txBody>
      </p:sp>
      <p:sp>
        <p:nvSpPr>
          <p:cNvPr id="349" name="Google Shape;349;p5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Arc to</a:t>
            </a:r>
            <a:endParaRPr/>
          </a:p>
        </p:txBody>
      </p:sp>
      <p:pic>
        <p:nvPicPr>
          <p:cNvPr id="350" name="Google Shape;350;p54"/>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55"/>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A rx ry angle large cw x y</a:t>
            </a:r>
            <a:endParaRPr>
              <a:solidFill>
                <a:schemeClr val="accent3"/>
              </a:solidFill>
            </a:endParaRPr>
          </a:p>
        </p:txBody>
      </p:sp>
      <p:sp>
        <p:nvSpPr>
          <p:cNvPr id="356" name="Google Shape;356;p5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Arc to - radius and rotation</a:t>
            </a:r>
            <a:endParaRPr/>
          </a:p>
        </p:txBody>
      </p:sp>
      <p:pic>
        <p:nvPicPr>
          <p:cNvPr id="357" name="Google Shape;357;p55"/>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56"/>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A rx ry angle large cw x y</a:t>
            </a:r>
            <a:endParaRPr>
              <a:solidFill>
                <a:schemeClr val="accent3"/>
              </a:solidFill>
            </a:endParaRPr>
          </a:p>
        </p:txBody>
      </p:sp>
      <p:sp>
        <p:nvSpPr>
          <p:cNvPr id="363" name="Google Shape;363;p5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Arc to - flags</a:t>
            </a:r>
            <a:endParaRPr/>
          </a:p>
        </p:txBody>
      </p:sp>
      <p:pic>
        <p:nvPicPr>
          <p:cNvPr id="364" name="Google Shape;364;p56"/>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Limitations of Vector Graphics</a:t>
            </a:r>
            <a:endParaRPr/>
          </a:p>
        </p:txBody>
      </p:sp>
      <p:pic>
        <p:nvPicPr>
          <p:cNvPr id="70" name="Google Shape;70;p12"/>
          <p:cNvPicPr preferRelativeResize="0"/>
          <p:nvPr/>
        </p:nvPicPr>
        <p:blipFill>
          <a:blip r:embed="rId3">
            <a:alphaModFix/>
          </a:blip>
          <a:stretch>
            <a:fillRect/>
          </a:stretch>
        </p:blipFill>
        <p:spPr>
          <a:xfrm>
            <a:off x="608775" y="2134425"/>
            <a:ext cx="2126100" cy="2126100"/>
          </a:xfrm>
          <a:prstGeom prst="rect">
            <a:avLst/>
          </a:prstGeom>
          <a:noFill/>
          <a:ln>
            <a:noFill/>
          </a:ln>
        </p:spPr>
      </p:pic>
      <p:pic>
        <p:nvPicPr>
          <p:cNvPr id="71" name="Google Shape;71;p12"/>
          <p:cNvPicPr preferRelativeResize="0"/>
          <p:nvPr/>
        </p:nvPicPr>
        <p:blipFill>
          <a:blip r:embed="rId4">
            <a:alphaModFix/>
          </a:blip>
          <a:stretch>
            <a:fillRect/>
          </a:stretch>
        </p:blipFill>
        <p:spPr>
          <a:xfrm>
            <a:off x="3250600" y="2028475"/>
            <a:ext cx="2338000" cy="2338000"/>
          </a:xfrm>
          <a:prstGeom prst="rect">
            <a:avLst/>
          </a:prstGeom>
          <a:noFill/>
          <a:ln>
            <a:noFill/>
          </a:ln>
        </p:spPr>
      </p:pic>
      <p:pic>
        <p:nvPicPr>
          <p:cNvPr id="72" name="Google Shape;72;p12"/>
          <p:cNvPicPr preferRelativeResize="0"/>
          <p:nvPr/>
        </p:nvPicPr>
        <p:blipFill>
          <a:blip r:embed="rId5">
            <a:alphaModFix/>
          </a:blip>
          <a:stretch>
            <a:fillRect/>
          </a:stretch>
        </p:blipFill>
        <p:spPr>
          <a:xfrm>
            <a:off x="6303175" y="2028089"/>
            <a:ext cx="2337998" cy="233878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57"/>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C</a:t>
            </a:r>
            <a:r>
              <a:rPr lang="en">
                <a:solidFill>
                  <a:schemeClr val="accent3"/>
                </a:solidFill>
              </a:rPr>
              <a:t> a b c d x y</a:t>
            </a:r>
            <a:endParaRPr>
              <a:solidFill>
                <a:schemeClr val="accent3"/>
              </a:solidFill>
            </a:endParaRPr>
          </a:p>
        </p:txBody>
      </p:sp>
      <p:sp>
        <p:nvSpPr>
          <p:cNvPr id="370" name="Google Shape;370;p5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Curve</a:t>
            </a:r>
            <a:r>
              <a:rPr lang="en"/>
              <a:t> to</a:t>
            </a:r>
            <a:endParaRPr/>
          </a:p>
        </p:txBody>
      </p:sp>
      <p:pic>
        <p:nvPicPr>
          <p:cNvPr id="371" name="Google Shape;371;p57"/>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58"/>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S</a:t>
            </a:r>
            <a:r>
              <a:rPr lang="en">
                <a:solidFill>
                  <a:schemeClr val="accent3"/>
                </a:solidFill>
              </a:rPr>
              <a:t> c d x y</a:t>
            </a:r>
            <a:endParaRPr>
              <a:solidFill>
                <a:schemeClr val="accent3"/>
              </a:solidFill>
            </a:endParaRPr>
          </a:p>
        </p:txBody>
      </p:sp>
      <p:sp>
        <p:nvSpPr>
          <p:cNvPr id="377" name="Google Shape;377;p5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Curve to - shorthand</a:t>
            </a:r>
            <a:endParaRPr/>
          </a:p>
        </p:txBody>
      </p:sp>
      <p:pic>
        <p:nvPicPr>
          <p:cNvPr id="378" name="Google Shape;378;p58"/>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59"/>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Q</a:t>
            </a:r>
            <a:r>
              <a:rPr lang="en">
                <a:solidFill>
                  <a:schemeClr val="accent3"/>
                </a:solidFill>
              </a:rPr>
              <a:t> i j x y</a:t>
            </a:r>
            <a:endParaRPr>
              <a:solidFill>
                <a:schemeClr val="accent3"/>
              </a:solidFill>
            </a:endParaRPr>
          </a:p>
        </p:txBody>
      </p:sp>
      <p:sp>
        <p:nvSpPr>
          <p:cNvPr id="384" name="Google Shape;384;p5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Quadratic</a:t>
            </a:r>
            <a:r>
              <a:rPr lang="en"/>
              <a:t> to</a:t>
            </a:r>
            <a:endParaRPr/>
          </a:p>
        </p:txBody>
      </p:sp>
      <p:pic>
        <p:nvPicPr>
          <p:cNvPr id="385" name="Google Shape;385;p59"/>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60"/>
          <p:cNvSpPr txBox="1"/>
          <p:nvPr>
            <p:ph idx="1" type="body"/>
          </p:nvPr>
        </p:nvSpPr>
        <p:spPr>
          <a:xfrm>
            <a:off x="457200" y="1828800"/>
            <a:ext cx="4343400" cy="27432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T</a:t>
            </a:r>
            <a:r>
              <a:rPr lang="en">
                <a:solidFill>
                  <a:schemeClr val="accent3"/>
                </a:solidFill>
              </a:rPr>
              <a:t> x y</a:t>
            </a:r>
            <a:endParaRPr>
              <a:solidFill>
                <a:schemeClr val="accent3"/>
              </a:solidFill>
            </a:endParaRPr>
          </a:p>
        </p:txBody>
      </p:sp>
      <p:sp>
        <p:nvSpPr>
          <p:cNvPr id="391" name="Google Shape;391;p6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Quadratic to - shorthand</a:t>
            </a:r>
            <a:endParaRPr/>
          </a:p>
        </p:txBody>
      </p:sp>
      <p:pic>
        <p:nvPicPr>
          <p:cNvPr id="392" name="Google Shape;392;p60"/>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61"/>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M 25 25</a:t>
            </a:r>
            <a:endParaRPr>
              <a:solidFill>
                <a:schemeClr val="accent3"/>
              </a:solidFill>
            </a:endParaRPr>
          </a:p>
          <a:p>
            <a:pPr indent="0" lvl="0" marL="0" rtl="0" algn="l">
              <a:spcBef>
                <a:spcPts val="0"/>
              </a:spcBef>
              <a:spcAft>
                <a:spcPts val="0"/>
              </a:spcAft>
              <a:buNone/>
            </a:pPr>
            <a:r>
              <a:rPr lang="en">
                <a:solidFill>
                  <a:schemeClr val="accent3"/>
                </a:solidFill>
              </a:rPr>
              <a:t>h 50</a:t>
            </a:r>
            <a:endParaRPr>
              <a:solidFill>
                <a:schemeClr val="accent3"/>
              </a:solidFill>
            </a:endParaRPr>
          </a:p>
          <a:p>
            <a:pPr indent="0" lvl="0" marL="0" rtl="0" algn="l">
              <a:spcBef>
                <a:spcPts val="0"/>
              </a:spcBef>
              <a:spcAft>
                <a:spcPts val="0"/>
              </a:spcAft>
              <a:buNone/>
            </a:pPr>
            <a:r>
              <a:rPr lang="en">
                <a:solidFill>
                  <a:schemeClr val="accent3"/>
                </a:solidFill>
              </a:rPr>
              <a:t>v 30</a:t>
            </a:r>
            <a:endParaRPr>
              <a:solidFill>
                <a:schemeClr val="accent3"/>
              </a:solidFill>
            </a:endParaRPr>
          </a:p>
          <a:p>
            <a:pPr indent="0" lvl="0" marL="0" rtl="0" algn="l">
              <a:spcBef>
                <a:spcPts val="0"/>
              </a:spcBef>
              <a:spcAft>
                <a:spcPts val="0"/>
              </a:spcAft>
              <a:buNone/>
            </a:pPr>
            <a:r>
              <a:rPr lang="en">
                <a:solidFill>
                  <a:schemeClr val="accent3"/>
                </a:solidFill>
              </a:rPr>
              <a:t>l -25 25</a:t>
            </a:r>
            <a:endParaRPr>
              <a:solidFill>
                <a:schemeClr val="accent3"/>
              </a:solidFill>
            </a:endParaRPr>
          </a:p>
          <a:p>
            <a:pPr indent="0" lvl="0" marL="0" rtl="0" algn="l">
              <a:spcBef>
                <a:spcPts val="0"/>
              </a:spcBef>
              <a:spcAft>
                <a:spcPts val="0"/>
              </a:spcAft>
              <a:buNone/>
            </a:pPr>
            <a:r>
              <a:rPr lang="en">
                <a:solidFill>
                  <a:schemeClr val="accent3"/>
                </a:solidFill>
              </a:rPr>
              <a:t>l -25 -25</a:t>
            </a:r>
            <a:endParaRPr>
              <a:solidFill>
                <a:schemeClr val="accent3"/>
              </a:solidFill>
            </a:endParaRPr>
          </a:p>
          <a:p>
            <a:pPr indent="0" lvl="0" marL="0" rtl="0" algn="l">
              <a:spcBef>
                <a:spcPts val="0"/>
              </a:spcBef>
              <a:spcAft>
                <a:spcPts val="0"/>
              </a:spcAft>
              <a:buNone/>
            </a:pPr>
            <a:r>
              <a:rPr lang="en">
                <a:solidFill>
                  <a:schemeClr val="accent3"/>
                </a:solidFill>
              </a:rPr>
              <a:t>z</a:t>
            </a:r>
            <a:endParaRPr>
              <a:solidFill>
                <a:schemeClr val="accent3"/>
              </a:solidFill>
            </a:endParaRPr>
          </a:p>
        </p:txBody>
      </p:sp>
      <p:sp>
        <p:nvSpPr>
          <p:cNvPr id="398" name="Google Shape;398;p6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Relative coordinates</a:t>
            </a:r>
            <a:endParaRPr/>
          </a:p>
        </p:txBody>
      </p:sp>
      <p:pic>
        <p:nvPicPr>
          <p:cNvPr id="399" name="Google Shape;399;p61"/>
          <p:cNvPicPr preferRelativeResize="0"/>
          <p:nvPr/>
        </p:nvPicPr>
        <p:blipFill>
          <a:blip r:embed="rId3">
            <a:alphaModFix/>
          </a:blip>
          <a:stretch>
            <a:fillRect/>
          </a:stretch>
        </p:blipFill>
        <p:spPr>
          <a:xfrm>
            <a:off x="5943600" y="1828800"/>
            <a:ext cx="2743200" cy="27432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62"/>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M 10 10</a:t>
            </a:r>
            <a:endParaRPr>
              <a:solidFill>
                <a:schemeClr val="accent3"/>
              </a:solidFill>
            </a:endParaRPr>
          </a:p>
          <a:p>
            <a:pPr indent="0" lvl="0" marL="0" rtl="0" algn="l">
              <a:spcBef>
                <a:spcPts val="0"/>
              </a:spcBef>
              <a:spcAft>
                <a:spcPts val="0"/>
              </a:spcAft>
              <a:buNone/>
            </a:pPr>
            <a:r>
              <a:rPr lang="en">
                <a:solidFill>
                  <a:schemeClr val="accent3"/>
                </a:solidFill>
              </a:rPr>
              <a:t>l 35 0</a:t>
            </a:r>
            <a:endParaRPr>
              <a:solidFill>
                <a:schemeClr val="accent3"/>
              </a:solidFill>
            </a:endParaRPr>
          </a:p>
          <a:p>
            <a:pPr indent="0" lvl="0" marL="0" rtl="0" algn="l">
              <a:spcBef>
                <a:spcPts val="0"/>
              </a:spcBef>
              <a:spcAft>
                <a:spcPts val="0"/>
              </a:spcAft>
              <a:buNone/>
            </a:pPr>
            <a:r>
              <a:rPr lang="en">
                <a:solidFill>
                  <a:schemeClr val="accent3"/>
                </a:solidFill>
              </a:rPr>
              <a:t>0 35</a:t>
            </a:r>
            <a:endParaRPr>
              <a:solidFill>
                <a:schemeClr val="accent3"/>
              </a:solidFill>
            </a:endParaRPr>
          </a:p>
          <a:p>
            <a:pPr indent="0" lvl="0" marL="0" rtl="0" algn="l">
              <a:spcBef>
                <a:spcPts val="0"/>
              </a:spcBef>
              <a:spcAft>
                <a:spcPts val="0"/>
              </a:spcAft>
              <a:buNone/>
            </a:pPr>
            <a:r>
              <a:rPr lang="en">
                <a:solidFill>
                  <a:schemeClr val="accent3"/>
                </a:solidFill>
              </a:rPr>
              <a:t>-35 0</a:t>
            </a:r>
            <a:endParaRPr>
              <a:solidFill>
                <a:schemeClr val="accent3"/>
              </a:solidFill>
            </a:endParaRPr>
          </a:p>
          <a:p>
            <a:pPr indent="0" lvl="0" marL="0" rtl="0" algn="l">
              <a:spcBef>
                <a:spcPts val="0"/>
              </a:spcBef>
              <a:spcAft>
                <a:spcPts val="0"/>
              </a:spcAft>
              <a:buNone/>
            </a:pPr>
            <a:r>
              <a:rPr lang="en">
                <a:solidFill>
                  <a:schemeClr val="accent3"/>
                </a:solidFill>
              </a:rPr>
              <a:t>z</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rPr lang="en">
                <a:solidFill>
                  <a:schemeClr val="accent3"/>
                </a:solidFill>
              </a:rPr>
              <a:t>M 70 50</a:t>
            </a:r>
            <a:endParaRPr>
              <a:solidFill>
                <a:schemeClr val="accent3"/>
              </a:solidFill>
            </a:endParaRPr>
          </a:p>
          <a:p>
            <a:pPr indent="0" lvl="0" marL="0" rtl="0" algn="l">
              <a:spcBef>
                <a:spcPts val="0"/>
              </a:spcBef>
              <a:spcAft>
                <a:spcPts val="0"/>
              </a:spcAft>
              <a:buNone/>
            </a:pPr>
            <a:r>
              <a:rPr lang="en">
                <a:solidFill>
                  <a:schemeClr val="accent3"/>
                </a:solidFill>
              </a:rPr>
              <a:t>a 20 20 0 0 1 0 40</a:t>
            </a:r>
            <a:endParaRPr>
              <a:solidFill>
                <a:schemeClr val="accent3"/>
              </a:solidFill>
            </a:endParaRPr>
          </a:p>
          <a:p>
            <a:pPr indent="0" lvl="0" marL="0" rtl="0" algn="l">
              <a:spcBef>
                <a:spcPts val="0"/>
              </a:spcBef>
              <a:spcAft>
                <a:spcPts val="0"/>
              </a:spcAft>
              <a:buNone/>
            </a:pPr>
            <a:r>
              <a:rPr lang="en">
                <a:solidFill>
                  <a:schemeClr val="accent3"/>
                </a:solidFill>
              </a:rPr>
              <a:t>a 20 20 0 0 1 0 -40</a:t>
            </a:r>
            <a:endParaRPr>
              <a:solidFill>
                <a:schemeClr val="accent3"/>
              </a:solidFill>
            </a:endParaRPr>
          </a:p>
          <a:p>
            <a:pPr indent="0" lvl="0" marL="0" rtl="0" algn="l">
              <a:spcBef>
                <a:spcPts val="0"/>
              </a:spcBef>
              <a:spcAft>
                <a:spcPts val="0"/>
              </a:spcAft>
              <a:buNone/>
            </a:pPr>
            <a:r>
              <a:rPr lang="en">
                <a:solidFill>
                  <a:schemeClr val="accent3"/>
                </a:solidFill>
              </a:rPr>
              <a:t>z</a:t>
            </a:r>
            <a:endParaRPr>
              <a:solidFill>
                <a:schemeClr val="accent3"/>
              </a:solidFill>
            </a:endParaRPr>
          </a:p>
        </p:txBody>
      </p:sp>
      <p:sp>
        <p:nvSpPr>
          <p:cNvPr id="405" name="Google Shape;405;p6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Quirks</a:t>
            </a:r>
            <a:endParaRPr/>
          </a:p>
        </p:txBody>
      </p:sp>
      <p:pic>
        <p:nvPicPr>
          <p:cNvPr id="406" name="Google Shape;406;p62"/>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6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4</a:t>
            </a:r>
            <a:endParaRPr/>
          </a:p>
        </p:txBody>
      </p:sp>
      <p:pic>
        <p:nvPicPr>
          <p:cNvPr id="412" name="Google Shape;412;p63"/>
          <p:cNvPicPr preferRelativeResize="0"/>
          <p:nvPr/>
        </p:nvPicPr>
        <p:blipFill rotWithShape="1">
          <a:blip r:embed="rId3">
            <a:alphaModFix/>
          </a:blip>
          <a:srcRect b="748" l="0" r="0" t="748"/>
          <a:stretch/>
        </p:blipFill>
        <p:spPr>
          <a:xfrm>
            <a:off x="2657475" y="1371600"/>
            <a:ext cx="3829050" cy="37719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64"/>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Groups &amp; Transforms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6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Groups</a:t>
            </a:r>
            <a:endParaRPr/>
          </a:p>
        </p:txBody>
      </p:sp>
      <p:sp>
        <p:nvSpPr>
          <p:cNvPr id="423" name="Google Shape;423;p65"/>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g</a:t>
            </a:r>
            <a:r>
              <a:rPr lang="en">
                <a:solidFill>
                  <a:schemeClr val="accent4"/>
                </a:solidFill>
              </a:rPr>
              <a:t> </a:t>
            </a:r>
            <a:r>
              <a:rPr lang="en">
                <a:solidFill>
                  <a:schemeClr val="accent2"/>
                </a:solidFill>
              </a:rPr>
              <a:t>fill</a:t>
            </a:r>
            <a:r>
              <a:rPr lang="en">
                <a:solidFill>
                  <a:schemeClr val="accent4"/>
                </a:solidFill>
              </a:rPr>
              <a:t>="</a:t>
            </a:r>
            <a:r>
              <a:rPr lang="en">
                <a:solidFill>
                  <a:schemeClr val="accent3"/>
                </a:solidFill>
              </a:rPr>
              <a:t>skyblue</a:t>
            </a:r>
            <a:r>
              <a:rPr lang="en">
                <a:solidFill>
                  <a:schemeClr val="accent4"/>
                </a:solidFill>
              </a:rPr>
              <a:t>"</a:t>
            </a:r>
            <a:r>
              <a:rPr lang="en">
                <a:solidFill>
                  <a:schemeClr val="accent4"/>
                </a:solidFill>
              </a:rPr>
              <a:t> </a:t>
            </a:r>
            <a:r>
              <a:rPr lang="en">
                <a:solidFill>
                  <a:schemeClr val="accent2"/>
                </a:solidFill>
              </a:rPr>
              <a:t>stroke</a:t>
            </a:r>
            <a:r>
              <a:rPr lang="en">
                <a:solidFill>
                  <a:schemeClr val="accent4"/>
                </a:solidFill>
              </a:rPr>
              <a:t>="</a:t>
            </a:r>
            <a:r>
              <a:rPr lang="en">
                <a:solidFill>
                  <a:schemeClr val="accent3"/>
                </a:solidFill>
              </a:rPr>
              <a:t>blue</a:t>
            </a:r>
            <a:r>
              <a:rPr lang="en">
                <a:solidFill>
                  <a:schemeClr val="accent4"/>
                </a:solidFill>
              </a:rPr>
              <a:t>"</a:t>
            </a:r>
            <a:r>
              <a:rPr lang="en">
                <a:solidFill>
                  <a:schemeClr val="accent4"/>
                </a:solidFill>
              </a:rPr>
              <a:t>&gt;</a:t>
            </a:r>
            <a:endParaRPr>
              <a:solidFill>
                <a:schemeClr val="accent4"/>
              </a:solidFill>
            </a:endParaRPr>
          </a:p>
          <a:p>
            <a:pPr indent="0" lvl="0" marL="0" rtl="0" algn="l">
              <a:spcBef>
                <a:spcPts val="0"/>
              </a:spcBef>
              <a:spcAft>
                <a:spcPts val="0"/>
              </a:spcAft>
              <a:buNone/>
            </a:pPr>
            <a:r>
              <a:rPr lang="en">
                <a:solidFill>
                  <a:schemeClr val="accent4"/>
                </a:solidFill>
              </a:rPr>
              <a:t>  &lt;</a:t>
            </a:r>
            <a:r>
              <a:rPr lang="en">
                <a:solidFill>
                  <a:schemeClr val="accent1"/>
                </a:solidFill>
              </a:rPr>
              <a:t>rect</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  </a:t>
            </a:r>
            <a:r>
              <a:rPr lang="en">
                <a:solidFill>
                  <a:schemeClr val="accent4"/>
                </a:solidFill>
              </a:rPr>
              <a:t>&lt;</a:t>
            </a:r>
            <a:r>
              <a:rPr lang="en">
                <a:solidFill>
                  <a:schemeClr val="accent1"/>
                </a:solidFill>
              </a:rPr>
              <a:t>polygon</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  &lt;</a:t>
            </a:r>
            <a:r>
              <a:rPr lang="en">
                <a:solidFill>
                  <a:schemeClr val="accent1"/>
                </a:solidFill>
              </a:rPr>
              <a:t>circle</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g</a:t>
            </a:r>
            <a:r>
              <a:rPr lang="en">
                <a:solidFill>
                  <a:schemeClr val="accent4"/>
                </a:solidFill>
              </a:rPr>
              <a:t>&gt;</a:t>
            </a:r>
            <a:endParaRPr>
              <a:solidFill>
                <a:schemeClr val="accent4"/>
              </a:solidFill>
            </a:endParaRPr>
          </a:p>
        </p:txBody>
      </p:sp>
      <p:pic>
        <p:nvPicPr>
          <p:cNvPr id="424" name="Google Shape;424;p65"/>
          <p:cNvPicPr preferRelativeResize="0"/>
          <p:nvPr/>
        </p:nvPicPr>
        <p:blipFill>
          <a:blip r:embed="rId3">
            <a:alphaModFix/>
          </a:blip>
          <a:stretch>
            <a:fillRect/>
          </a:stretch>
        </p:blipFill>
        <p:spPr>
          <a:xfrm>
            <a:off x="5943600" y="1828800"/>
            <a:ext cx="2743200" cy="27432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6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Group opacity</a:t>
            </a:r>
            <a:endParaRPr/>
          </a:p>
        </p:txBody>
      </p:sp>
      <p:sp>
        <p:nvSpPr>
          <p:cNvPr id="430" name="Google Shape;430;p66"/>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rect</a:t>
            </a:r>
            <a:r>
              <a:rPr lang="en">
                <a:solidFill>
                  <a:schemeClr val="accent4"/>
                </a:solidFill>
              </a:rPr>
              <a:t> </a:t>
            </a:r>
            <a:r>
              <a:rPr lang="en">
                <a:solidFill>
                  <a:schemeClr val="accent2"/>
                </a:solidFill>
              </a:rPr>
              <a:t>opacity</a:t>
            </a:r>
            <a:r>
              <a:rPr lang="en">
                <a:solidFill>
                  <a:schemeClr val="accent4"/>
                </a:solidFill>
              </a:rPr>
              <a:t>="</a:t>
            </a:r>
            <a:r>
              <a:rPr lang="en">
                <a:solidFill>
                  <a:schemeClr val="accent3"/>
                </a:solidFill>
              </a:rPr>
              <a:t>0.5</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circle</a:t>
            </a:r>
            <a:r>
              <a:rPr lang="en">
                <a:solidFill>
                  <a:schemeClr val="accent4"/>
                </a:solidFill>
              </a:rPr>
              <a:t> </a:t>
            </a:r>
            <a:r>
              <a:rPr lang="en">
                <a:solidFill>
                  <a:schemeClr val="accent2"/>
                </a:solidFill>
              </a:rPr>
              <a:t>opacity</a:t>
            </a:r>
            <a:r>
              <a:rPr lang="en">
                <a:solidFill>
                  <a:schemeClr val="accent4"/>
                </a:solidFill>
              </a:rPr>
              <a:t>="</a:t>
            </a:r>
            <a:r>
              <a:rPr lang="en">
                <a:solidFill>
                  <a:schemeClr val="accent3"/>
                </a:solidFill>
              </a:rPr>
              <a:t>0.5</a:t>
            </a:r>
            <a:r>
              <a:rPr lang="en">
                <a:solidFill>
                  <a:schemeClr val="accent4"/>
                </a:solidFill>
              </a:rPr>
              <a:t>" /&gt;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g </a:t>
            </a:r>
            <a:r>
              <a:rPr lang="en">
                <a:solidFill>
                  <a:schemeClr val="accent2"/>
                </a:solidFill>
              </a:rPr>
              <a:t>opacity</a:t>
            </a:r>
            <a:r>
              <a:rPr lang="en">
                <a:solidFill>
                  <a:schemeClr val="accent4"/>
                </a:solidFill>
              </a:rPr>
              <a:t>="</a:t>
            </a:r>
            <a:r>
              <a:rPr lang="en">
                <a:solidFill>
                  <a:schemeClr val="accent3"/>
                </a:solidFill>
              </a:rPr>
              <a:t>0.5</a:t>
            </a:r>
            <a:r>
              <a:rPr lang="en">
                <a:solidFill>
                  <a:schemeClr val="accent4"/>
                </a:solidFill>
              </a:rPr>
              <a:t>"&gt;</a:t>
            </a:r>
            <a:endParaRPr>
              <a:solidFill>
                <a:schemeClr val="accent4"/>
              </a:solidFill>
            </a:endParaRPr>
          </a:p>
          <a:p>
            <a:pPr indent="0" lvl="0" marL="0" rtl="0" algn="l">
              <a:spcBef>
                <a:spcPts val="0"/>
              </a:spcBef>
              <a:spcAft>
                <a:spcPts val="0"/>
              </a:spcAft>
              <a:buNone/>
            </a:pPr>
            <a:r>
              <a:rPr lang="en">
                <a:solidFill>
                  <a:schemeClr val="accent4"/>
                </a:solidFill>
              </a:rPr>
              <a:t>  &lt;</a:t>
            </a:r>
            <a:r>
              <a:rPr lang="en">
                <a:solidFill>
                  <a:schemeClr val="accent1"/>
                </a:solidFill>
              </a:rPr>
              <a:t>rect</a:t>
            </a:r>
            <a:r>
              <a:rPr lang="en">
                <a:solidFill>
                  <a:schemeClr val="accent4"/>
                </a:solidFill>
              </a:rPr>
              <a:t> /&gt;&lt;</a:t>
            </a:r>
            <a:r>
              <a:rPr lang="en">
                <a:solidFill>
                  <a:schemeClr val="accent1"/>
                </a:solidFill>
              </a:rPr>
              <a:t>circle</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g</a:t>
            </a:r>
            <a:r>
              <a:rPr lang="en">
                <a:solidFill>
                  <a:schemeClr val="accent4"/>
                </a:solidFill>
              </a:rPr>
              <a:t>&gt;</a:t>
            </a:r>
            <a:endParaRPr>
              <a:solidFill>
                <a:schemeClr val="accent4"/>
              </a:solidFill>
            </a:endParaRPr>
          </a:p>
        </p:txBody>
      </p:sp>
      <p:pic>
        <p:nvPicPr>
          <p:cNvPr id="431" name="Google Shape;431;p66"/>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SVGs are written</a:t>
            </a:r>
            <a:endParaRPr/>
          </a:p>
        </p:txBody>
      </p:sp>
      <p:sp>
        <p:nvSpPr>
          <p:cNvPr id="78" name="Google Shape;78;p13"/>
          <p:cNvSpPr txBox="1"/>
          <p:nvPr>
            <p:ph idx="1" type="body"/>
          </p:nvPr>
        </p:nvSpPr>
        <p:spPr>
          <a:xfrm>
            <a:off x="457200" y="1828800"/>
            <a:ext cx="82296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element</a:t>
            </a:r>
            <a:r>
              <a:rPr lang="en"/>
              <a:t> </a:t>
            </a:r>
            <a:r>
              <a:rPr lang="en">
                <a:solidFill>
                  <a:schemeClr val="accent2"/>
                </a:solidFill>
              </a:rPr>
              <a:t>attribute</a:t>
            </a:r>
            <a:r>
              <a:rPr lang="en">
                <a:solidFill>
                  <a:schemeClr val="accent4"/>
                </a:solidFill>
              </a:rPr>
              <a:t>="</a:t>
            </a:r>
            <a:r>
              <a:rPr lang="en">
                <a:solidFill>
                  <a:schemeClr val="accent3"/>
                </a:solidFill>
              </a:rPr>
              <a:t>value</a:t>
            </a:r>
            <a:r>
              <a:rPr lang="en">
                <a:solidFill>
                  <a:schemeClr val="accent4"/>
                </a:solidFill>
              </a:rPr>
              <a:t>"&gt;</a:t>
            </a:r>
            <a:endParaRPr>
              <a:solidFill>
                <a:schemeClr val="accent4"/>
              </a:solidFill>
            </a:endParaRPr>
          </a:p>
          <a:p>
            <a:pPr indent="0" lvl="0" marL="0" rtl="0" algn="l">
              <a:spcBef>
                <a:spcPts val="0"/>
              </a:spcBef>
              <a:spcAft>
                <a:spcPts val="0"/>
              </a:spcAft>
              <a:buNone/>
            </a:pPr>
            <a:r>
              <a:rPr lang="en"/>
              <a:t>  </a:t>
            </a:r>
            <a:r>
              <a:rPr lang="en">
                <a:solidFill>
                  <a:schemeClr val="accent4"/>
                </a:solidFill>
              </a:rPr>
              <a:t>&lt;</a:t>
            </a:r>
            <a:r>
              <a:rPr lang="en">
                <a:solidFill>
                  <a:schemeClr val="accent1"/>
                </a:solidFill>
              </a:rPr>
              <a:t>child</a:t>
            </a:r>
            <a:r>
              <a:rPr lang="en"/>
              <a:t> </a:t>
            </a:r>
            <a:r>
              <a:rPr lang="en">
                <a:solidFill>
                  <a:schemeClr val="accent2"/>
                </a:solidFill>
              </a:rPr>
              <a:t>attribute</a:t>
            </a:r>
            <a:r>
              <a:rPr lang="en">
                <a:solidFill>
                  <a:schemeClr val="accent4"/>
                </a:solidFill>
              </a:rPr>
              <a:t>="</a:t>
            </a:r>
            <a:r>
              <a:rPr lang="en">
                <a:solidFill>
                  <a:schemeClr val="accent3"/>
                </a:solidFill>
              </a:rPr>
              <a:t>value</a:t>
            </a:r>
            <a:r>
              <a:rPr lang="en">
                <a:solidFill>
                  <a:schemeClr val="accent4"/>
                </a:solidFill>
              </a:rPr>
              <a:t>"&gt;</a:t>
            </a:r>
            <a:endParaRPr>
              <a:solidFill>
                <a:schemeClr val="accent4"/>
              </a:solidFill>
            </a:endParaRPr>
          </a:p>
          <a:p>
            <a:pPr indent="0" lvl="0" marL="0" rtl="0" algn="l">
              <a:spcBef>
                <a:spcPts val="0"/>
              </a:spcBef>
              <a:spcAft>
                <a:spcPts val="0"/>
              </a:spcAft>
              <a:buNone/>
            </a:pPr>
            <a:r>
              <a:rPr lang="en"/>
              <a:t>    ... more content ...</a:t>
            </a:r>
            <a:endParaRPr/>
          </a:p>
          <a:p>
            <a:pPr indent="0" lvl="0" marL="0" rtl="0" algn="l">
              <a:spcBef>
                <a:spcPts val="0"/>
              </a:spcBef>
              <a:spcAft>
                <a:spcPts val="0"/>
              </a:spcAft>
              <a:buNone/>
            </a:pPr>
            <a:r>
              <a:rPr lang="en">
                <a:solidFill>
                  <a:srgbClr val="64B5F6"/>
                </a:solidFill>
              </a:rPr>
              <a:t>  &lt;/</a:t>
            </a:r>
            <a:r>
              <a:rPr lang="en">
                <a:solidFill>
                  <a:schemeClr val="accent1"/>
                </a:solidFill>
              </a:rPr>
              <a:t>child</a:t>
            </a:r>
            <a:r>
              <a:rPr lang="en">
                <a:solidFill>
                  <a:schemeClr val="accent4"/>
                </a:solidFill>
              </a:rPr>
              <a:t>&gt;</a:t>
            </a:r>
            <a:endParaRPr>
              <a:solidFill>
                <a:schemeClr val="accent4"/>
              </a:solidFill>
            </a:endParaRPr>
          </a:p>
          <a:p>
            <a:pPr indent="0" lvl="0" marL="0" rtl="0" algn="l">
              <a:spcBef>
                <a:spcPts val="0"/>
              </a:spcBef>
              <a:spcAft>
                <a:spcPts val="0"/>
              </a:spcAft>
              <a:buNone/>
            </a:pPr>
            <a:r>
              <a:rPr lang="en">
                <a:solidFill>
                  <a:schemeClr val="accent4"/>
                </a:solidFill>
              </a:rPr>
              <a:t>  &lt;</a:t>
            </a:r>
            <a:r>
              <a:rPr lang="en">
                <a:solidFill>
                  <a:schemeClr val="accent1"/>
                </a:solidFill>
              </a:rPr>
              <a:t>child</a:t>
            </a:r>
            <a:r>
              <a:rPr lang="en"/>
              <a:t> </a:t>
            </a:r>
            <a:r>
              <a:rPr lang="en">
                <a:solidFill>
                  <a:schemeClr val="accent2"/>
                </a:solidFill>
              </a:rPr>
              <a:t>attribute</a:t>
            </a:r>
            <a:r>
              <a:rPr lang="en">
                <a:solidFill>
                  <a:schemeClr val="accent4"/>
                </a:solidFill>
              </a:rPr>
              <a:t>="</a:t>
            </a:r>
            <a:r>
              <a:rPr lang="en">
                <a:solidFill>
                  <a:schemeClr val="accent3"/>
                </a:solidFill>
              </a:rPr>
              <a:t>value</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element</a:t>
            </a:r>
            <a:r>
              <a:rPr lang="en">
                <a:solidFill>
                  <a:schemeClr val="accent4"/>
                </a:solidFill>
              </a:rPr>
              <a:t>&gt;</a:t>
            </a:r>
            <a:endParaRPr>
              <a:solidFill>
                <a:schemeClr val="accent4"/>
              </a:solidFill>
            </a:endParaRPr>
          </a:p>
          <a:p>
            <a:pPr indent="0" lvl="0" marL="0" rtl="0" algn="l">
              <a:spcBef>
                <a:spcPts val="0"/>
              </a:spcBef>
              <a:spcAft>
                <a:spcPts val="0"/>
              </a:spcAft>
              <a:buNone/>
            </a:pPr>
            <a:r>
              <a:rPr lang="en">
                <a:solidFill>
                  <a:schemeClr val="accent5"/>
                </a:solidFill>
              </a:rPr>
              <a:t>&lt;!-- comment --&gt;</a:t>
            </a:r>
            <a:endParaRPr>
              <a:solidFill>
                <a:schemeClr val="accent5"/>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6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Transform</a:t>
            </a:r>
            <a:endParaRPr/>
          </a:p>
        </p:txBody>
      </p:sp>
      <p:sp>
        <p:nvSpPr>
          <p:cNvPr id="437" name="Google Shape;437;p67"/>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element</a:t>
            </a:r>
            <a:r>
              <a:rPr lang="en">
                <a:solidFill>
                  <a:schemeClr val="accent4"/>
                </a:solidFill>
              </a:rPr>
              <a:t> </a:t>
            </a:r>
            <a:r>
              <a:rPr lang="en">
                <a:solidFill>
                  <a:schemeClr val="accent2"/>
                </a:solidFill>
              </a:rPr>
              <a:t>t</a:t>
            </a:r>
            <a:r>
              <a:rPr lang="en">
                <a:solidFill>
                  <a:schemeClr val="accent2"/>
                </a:solidFill>
              </a:rPr>
              <a:t>ransform</a:t>
            </a:r>
            <a:r>
              <a:rPr lang="en">
                <a:solidFill>
                  <a:schemeClr val="accent4"/>
                </a:solidFill>
              </a:rPr>
              <a:t>="</a:t>
            </a:r>
            <a:r>
              <a:rPr lang="en">
                <a:solidFill>
                  <a:schemeClr val="accent3"/>
                </a:solidFill>
              </a:rPr>
              <a:t>...</a:t>
            </a:r>
            <a:r>
              <a:rPr lang="en">
                <a:solidFill>
                  <a:schemeClr val="accent4"/>
                </a:solidFill>
              </a:rPr>
              <a:t>" /&gt;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4"/>
                </a:solidFill>
              </a:rPr>
              <a:t>"</a:t>
            </a:r>
            <a:r>
              <a:rPr lang="en">
                <a:solidFill>
                  <a:schemeClr val="accent3"/>
                </a:solidFill>
              </a:rPr>
              <a:t>last() third() second() first()</a:t>
            </a:r>
            <a:r>
              <a:rPr lang="en">
                <a:solidFill>
                  <a:schemeClr val="accent4"/>
                </a:solidFill>
              </a:rPr>
              <a:t>"</a:t>
            </a:r>
            <a:endParaRPr>
              <a:solidFill>
                <a:schemeClr val="accent3"/>
              </a:solidFill>
            </a:endParaRPr>
          </a:p>
        </p:txBody>
      </p:sp>
      <p:pic>
        <p:nvPicPr>
          <p:cNvPr id="438" name="Google Shape;438;p67"/>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6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Transform - translate</a:t>
            </a:r>
            <a:endParaRPr/>
          </a:p>
        </p:txBody>
      </p:sp>
      <p:sp>
        <p:nvSpPr>
          <p:cNvPr id="444" name="Google Shape;444;p68"/>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translate(dx,dy)</a:t>
            </a:r>
            <a:endParaRPr>
              <a:solidFill>
                <a:schemeClr val="accent3"/>
              </a:solidFill>
            </a:endParaRPr>
          </a:p>
        </p:txBody>
      </p:sp>
      <p:pic>
        <p:nvPicPr>
          <p:cNvPr id="445" name="Google Shape;445;p68"/>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6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Transform - scale</a:t>
            </a:r>
            <a:endParaRPr/>
          </a:p>
        </p:txBody>
      </p:sp>
      <p:sp>
        <p:nvSpPr>
          <p:cNvPr id="451" name="Google Shape;451;p69"/>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scale</a:t>
            </a:r>
            <a:r>
              <a:rPr lang="en">
                <a:solidFill>
                  <a:schemeClr val="accent3"/>
                </a:solidFill>
              </a:rPr>
              <a:t>(sx,sy)</a:t>
            </a:r>
            <a:endParaRPr>
              <a:solidFill>
                <a:schemeClr val="accent3"/>
              </a:solidFill>
            </a:endParaRPr>
          </a:p>
        </p:txBody>
      </p:sp>
      <p:pic>
        <p:nvPicPr>
          <p:cNvPr id="452" name="Google Shape;452;p69"/>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7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Transform - rotate</a:t>
            </a:r>
            <a:endParaRPr/>
          </a:p>
        </p:txBody>
      </p:sp>
      <p:sp>
        <p:nvSpPr>
          <p:cNvPr id="458" name="Google Shape;458;p70"/>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rotate</a:t>
            </a:r>
            <a:r>
              <a:rPr lang="en">
                <a:solidFill>
                  <a:schemeClr val="accent3"/>
                </a:solidFill>
              </a:rPr>
              <a:t>(angle</a:t>
            </a:r>
            <a:r>
              <a:rPr lang="en">
                <a:solidFill>
                  <a:schemeClr val="accent3"/>
                </a:solidFill>
              </a:rPr>
              <a:t>,x,y</a:t>
            </a:r>
            <a:r>
              <a:rPr lang="en">
                <a:solidFill>
                  <a:schemeClr val="accent3"/>
                </a:solidFill>
              </a:rPr>
              <a:t>)</a:t>
            </a:r>
            <a:endParaRPr>
              <a:solidFill>
                <a:schemeClr val="accent3"/>
              </a:solidFill>
            </a:endParaRPr>
          </a:p>
        </p:txBody>
      </p:sp>
      <p:pic>
        <p:nvPicPr>
          <p:cNvPr id="459" name="Google Shape;459;p70"/>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p7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Transform - skew</a:t>
            </a:r>
            <a:endParaRPr/>
          </a:p>
        </p:txBody>
      </p:sp>
      <p:sp>
        <p:nvSpPr>
          <p:cNvPr id="465" name="Google Shape;465;p71"/>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skewX</a:t>
            </a:r>
            <a:r>
              <a:rPr lang="en">
                <a:solidFill>
                  <a:schemeClr val="accent3"/>
                </a:solidFill>
              </a:rPr>
              <a:t>(angle)</a:t>
            </a:r>
            <a:endParaRPr>
              <a:solidFill>
                <a:schemeClr val="accent3"/>
              </a:solidFill>
            </a:endParaRPr>
          </a:p>
          <a:p>
            <a:pPr indent="0" lvl="0" marL="0" rtl="0" algn="l">
              <a:spcBef>
                <a:spcPts val="0"/>
              </a:spcBef>
              <a:spcAft>
                <a:spcPts val="0"/>
              </a:spcAft>
              <a:buNone/>
            </a:pPr>
            <a:r>
              <a:rPr lang="en">
                <a:solidFill>
                  <a:schemeClr val="accent3"/>
                </a:solidFill>
              </a:rPr>
              <a:t>skewY(angle)</a:t>
            </a:r>
            <a:endParaRPr>
              <a:solidFill>
                <a:schemeClr val="accent3"/>
              </a:solidFill>
            </a:endParaRPr>
          </a:p>
        </p:txBody>
      </p:sp>
      <p:pic>
        <p:nvPicPr>
          <p:cNvPr id="466" name="Google Shape;466;p71"/>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Google Shape;471;p7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woes of</a:t>
            </a:r>
            <a:r>
              <a:rPr lang="en"/>
              <a:t> t</a:t>
            </a:r>
            <a:r>
              <a:rPr lang="en"/>
              <a:t>ransform</a:t>
            </a:r>
            <a:endParaRPr/>
          </a:p>
        </p:txBody>
      </p:sp>
      <p:pic>
        <p:nvPicPr>
          <p:cNvPr id="472" name="Google Shape;472;p72"/>
          <p:cNvPicPr preferRelativeResize="0"/>
          <p:nvPr/>
        </p:nvPicPr>
        <p:blipFill rotWithShape="1">
          <a:blip r:embed="rId3">
            <a:alphaModFix/>
          </a:blip>
          <a:srcRect b="748" l="0" r="0" t="748"/>
          <a:stretch/>
        </p:blipFill>
        <p:spPr>
          <a:xfrm>
            <a:off x="2657475" y="1371600"/>
            <a:ext cx="3829050" cy="37719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7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5</a:t>
            </a:r>
            <a:endParaRPr/>
          </a:p>
        </p:txBody>
      </p:sp>
      <p:pic>
        <p:nvPicPr>
          <p:cNvPr id="478" name="Google Shape;478;p73"/>
          <p:cNvPicPr preferRelativeResize="0"/>
          <p:nvPr/>
        </p:nvPicPr>
        <p:blipFill rotWithShape="1">
          <a:blip r:embed="rId3">
            <a:alphaModFix/>
          </a:blip>
          <a:srcRect b="748" l="0" r="0" t="748"/>
          <a:stretch/>
        </p:blipFill>
        <p:spPr>
          <a:xfrm>
            <a:off x="2657475" y="1371600"/>
            <a:ext cx="3829050" cy="37719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74"/>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Special Concepts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7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Classes and id's</a:t>
            </a:r>
            <a:endParaRPr/>
          </a:p>
        </p:txBody>
      </p:sp>
      <p:sp>
        <p:nvSpPr>
          <p:cNvPr id="489" name="Google Shape;489;p75"/>
          <p:cNvSpPr txBox="1"/>
          <p:nvPr>
            <p:ph idx="1" type="body"/>
          </p:nvPr>
        </p:nvSpPr>
        <p:spPr>
          <a:xfrm>
            <a:off x="457200" y="1828800"/>
            <a:ext cx="82296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element</a:t>
            </a:r>
            <a:r>
              <a:rPr lang="en"/>
              <a:t> </a:t>
            </a:r>
            <a:r>
              <a:rPr lang="en">
                <a:solidFill>
                  <a:schemeClr val="accent2"/>
                </a:solidFill>
              </a:rPr>
              <a:t>id</a:t>
            </a:r>
            <a:r>
              <a:rPr lang="en">
                <a:solidFill>
                  <a:schemeClr val="accent4"/>
                </a:solidFill>
              </a:rPr>
              <a:t>="</a:t>
            </a:r>
            <a:r>
              <a:rPr lang="en">
                <a:solidFill>
                  <a:schemeClr val="accent3"/>
                </a:solidFill>
              </a:rPr>
              <a:t>unique_thing</a:t>
            </a:r>
            <a:r>
              <a:rPr lang="en">
                <a:solidFill>
                  <a:schemeClr val="accent4"/>
                </a:solidFill>
              </a:rPr>
              <a:t>" /&gt;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element</a:t>
            </a:r>
            <a:r>
              <a:rPr lang="en"/>
              <a:t> </a:t>
            </a:r>
            <a:r>
              <a:rPr lang="en">
                <a:solidFill>
                  <a:schemeClr val="accent2"/>
                </a:solidFill>
              </a:rPr>
              <a:t>class</a:t>
            </a:r>
            <a:r>
              <a:rPr lang="en">
                <a:solidFill>
                  <a:schemeClr val="accent4"/>
                </a:solidFill>
              </a:rPr>
              <a:t>="</a:t>
            </a:r>
            <a:r>
              <a:rPr lang="en">
                <a:solidFill>
                  <a:schemeClr val="accent3"/>
                </a:solidFill>
              </a:rPr>
              <a:t>generic_type</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element</a:t>
            </a:r>
            <a:r>
              <a:rPr lang="en"/>
              <a:t> </a:t>
            </a:r>
            <a:r>
              <a:rPr lang="en">
                <a:solidFill>
                  <a:schemeClr val="accent2"/>
                </a:solidFill>
              </a:rPr>
              <a:t>class</a:t>
            </a:r>
            <a:r>
              <a:rPr lang="en">
                <a:solidFill>
                  <a:schemeClr val="accent4"/>
                </a:solidFill>
              </a:rPr>
              <a:t>="</a:t>
            </a:r>
            <a:r>
              <a:rPr lang="en">
                <a:solidFill>
                  <a:schemeClr val="accent3"/>
                </a:solidFill>
              </a:rPr>
              <a:t>generic_type</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element</a:t>
            </a:r>
            <a:r>
              <a:rPr lang="en"/>
              <a:t> </a:t>
            </a:r>
            <a:r>
              <a:rPr lang="en">
                <a:solidFill>
                  <a:schemeClr val="accent2"/>
                </a:solidFill>
              </a:rPr>
              <a:t>class</a:t>
            </a:r>
            <a:r>
              <a:rPr lang="en">
                <a:solidFill>
                  <a:schemeClr val="accent4"/>
                </a:solidFill>
              </a:rPr>
              <a:t>="</a:t>
            </a:r>
            <a:r>
              <a:rPr lang="en">
                <a:solidFill>
                  <a:schemeClr val="accent3"/>
                </a:solidFill>
              </a:rPr>
              <a:t>generic_type another_type</a:t>
            </a:r>
            <a:r>
              <a:rPr lang="en">
                <a:solidFill>
                  <a:schemeClr val="accent4"/>
                </a:solidFill>
              </a:rPr>
              <a:t>" /&gt;</a:t>
            </a:r>
            <a:endParaRPr>
              <a:solidFill>
                <a:schemeClr val="accent4"/>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7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CSS and the &lt;style&gt; tag</a:t>
            </a:r>
            <a:endParaRPr/>
          </a:p>
        </p:txBody>
      </p:sp>
      <p:sp>
        <p:nvSpPr>
          <p:cNvPr id="495" name="Google Shape;495;p76"/>
          <p:cNvSpPr txBox="1"/>
          <p:nvPr>
            <p:ph idx="1" type="body"/>
          </p:nvPr>
        </p:nvSpPr>
        <p:spPr>
          <a:xfrm>
            <a:off x="457200" y="1828800"/>
            <a:ext cx="82296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style</a:t>
            </a:r>
            <a:r>
              <a:rPr lang="en">
                <a:solidFill>
                  <a:schemeClr val="accent4"/>
                </a:solidFill>
              </a:rPr>
              <a:t>&gt;</a:t>
            </a:r>
            <a:endParaRPr>
              <a:solidFill>
                <a:schemeClr val="accent4"/>
              </a:solidFill>
            </a:endParaRPr>
          </a:p>
          <a:p>
            <a:pPr indent="0" lvl="0" marL="0" rtl="0" algn="l">
              <a:spcBef>
                <a:spcPts val="0"/>
              </a:spcBef>
              <a:spcAft>
                <a:spcPts val="0"/>
              </a:spcAft>
              <a:buNone/>
            </a:pPr>
            <a:r>
              <a:rPr lang="en">
                <a:solidFill>
                  <a:schemeClr val="accent1"/>
                </a:solidFill>
              </a:rPr>
              <a:t>  element</a:t>
            </a:r>
            <a:r>
              <a:rPr lang="en">
                <a:solidFill>
                  <a:schemeClr val="accent4"/>
                </a:solidFill>
              </a:rPr>
              <a:t> {</a:t>
            </a:r>
            <a:endParaRPr>
              <a:solidFill>
                <a:schemeClr val="accent4"/>
              </a:solidFill>
            </a:endParaRPr>
          </a:p>
          <a:p>
            <a:pPr indent="0" lvl="0" marL="0" rtl="0" algn="l">
              <a:spcBef>
                <a:spcPts val="0"/>
              </a:spcBef>
              <a:spcAft>
                <a:spcPts val="0"/>
              </a:spcAft>
              <a:buNone/>
            </a:pPr>
            <a:r>
              <a:rPr lang="en">
                <a:solidFill>
                  <a:schemeClr val="accent4"/>
                </a:solidFill>
              </a:rPr>
              <a:t>    </a:t>
            </a:r>
            <a:r>
              <a:rPr lang="en">
                <a:solidFill>
                  <a:schemeClr val="accent2"/>
                </a:solidFill>
              </a:rPr>
              <a:t>attribute</a:t>
            </a:r>
            <a:r>
              <a:rPr lang="en">
                <a:solidFill>
                  <a:schemeClr val="accent4"/>
                </a:solidFill>
              </a:rPr>
              <a:t>: </a:t>
            </a:r>
            <a:r>
              <a:rPr lang="en">
                <a:solidFill>
                  <a:schemeClr val="accent3"/>
                </a:solidFill>
              </a:rPr>
              <a:t>value</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  }</a:t>
            </a:r>
            <a:endParaRPr>
              <a:solidFill>
                <a:schemeClr val="accent4"/>
              </a:solidFill>
            </a:endParaRPr>
          </a:p>
          <a:p>
            <a:pPr indent="0" lvl="0" marL="0" rtl="0" algn="l">
              <a:spcBef>
                <a:spcPts val="0"/>
              </a:spcBef>
              <a:spcAft>
                <a:spcPts val="0"/>
              </a:spcAft>
              <a:buNone/>
            </a:pPr>
            <a:r>
              <a:rPr lang="en">
                <a:solidFill>
                  <a:schemeClr val="accent1"/>
                </a:solidFill>
              </a:rPr>
              <a:t>  </a:t>
            </a:r>
            <a:r>
              <a:rPr lang="en">
                <a:solidFill>
                  <a:schemeClr val="accent1"/>
                </a:solidFill>
              </a:rPr>
              <a:t>#id_name</a:t>
            </a:r>
            <a:r>
              <a:rPr lang="en">
                <a:solidFill>
                  <a:schemeClr val="accent4"/>
                </a:solidFill>
              </a:rPr>
              <a:t> {</a:t>
            </a:r>
            <a:endParaRPr>
              <a:solidFill>
                <a:schemeClr val="accent4"/>
              </a:solidFill>
            </a:endParaRPr>
          </a:p>
          <a:p>
            <a:pPr indent="0" lvl="0" marL="0" rtl="0" algn="l">
              <a:spcBef>
                <a:spcPts val="0"/>
              </a:spcBef>
              <a:spcAft>
                <a:spcPts val="0"/>
              </a:spcAft>
              <a:buNone/>
            </a:pPr>
            <a:r>
              <a:rPr lang="en">
                <a:solidFill>
                  <a:schemeClr val="accent4"/>
                </a:solidFill>
              </a:rPr>
              <a:t>  }</a:t>
            </a:r>
            <a:endParaRPr>
              <a:solidFill>
                <a:schemeClr val="accent1"/>
              </a:solidFill>
            </a:endParaRPr>
          </a:p>
          <a:p>
            <a:pPr indent="0" lvl="0" marL="0" rtl="0" algn="l">
              <a:spcBef>
                <a:spcPts val="0"/>
              </a:spcBef>
              <a:spcAft>
                <a:spcPts val="0"/>
              </a:spcAft>
              <a:buNone/>
            </a:pPr>
            <a:r>
              <a:rPr lang="en">
                <a:solidFill>
                  <a:schemeClr val="accent1"/>
                </a:solidFill>
              </a:rPr>
              <a:t>  .class_name</a:t>
            </a:r>
            <a:r>
              <a:rPr lang="en">
                <a:solidFill>
                  <a:schemeClr val="accent4"/>
                </a:solidFill>
              </a:rPr>
              <a:t> {</a:t>
            </a:r>
            <a:endParaRPr>
              <a:solidFill>
                <a:schemeClr val="accent4"/>
              </a:solidFill>
            </a:endParaRPr>
          </a:p>
          <a:p>
            <a:pPr indent="0" lvl="0" marL="0" rtl="0" algn="l">
              <a:spcBef>
                <a:spcPts val="0"/>
              </a:spcBef>
              <a:spcAft>
                <a:spcPts val="0"/>
              </a:spcAft>
              <a:buNone/>
            </a:pPr>
            <a:r>
              <a:rPr lang="en">
                <a:solidFill>
                  <a:schemeClr val="accent4"/>
                </a:solidFill>
              </a:rPr>
              <a:t>  }</a:t>
            </a:r>
            <a:endParaRPr>
              <a:solidFill>
                <a:schemeClr val="accent1"/>
              </a:solidFill>
            </a:endParaRPr>
          </a:p>
          <a:p>
            <a:pPr indent="0" lvl="0" marL="0" rtl="0" algn="l">
              <a:spcBef>
                <a:spcPts val="0"/>
              </a:spcBef>
              <a:spcAft>
                <a:spcPts val="0"/>
              </a:spcAft>
              <a:buNone/>
            </a:pPr>
            <a:r>
              <a:rPr lang="en">
                <a:solidFill>
                  <a:schemeClr val="accent4"/>
                </a:solidFill>
              </a:rPr>
              <a:t>&lt;/</a:t>
            </a:r>
            <a:r>
              <a:rPr lang="en">
                <a:solidFill>
                  <a:schemeClr val="accent1"/>
                </a:solidFill>
              </a:rPr>
              <a:t>style</a:t>
            </a:r>
            <a:r>
              <a:rPr lang="en">
                <a:solidFill>
                  <a:schemeClr val="accent4"/>
                </a:solidFill>
              </a:rPr>
              <a:t>&gt;</a:t>
            </a:r>
            <a:endParaRPr>
              <a:solidFill>
                <a:schemeClr val="accent4"/>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&lt;svg&gt; tag</a:t>
            </a:r>
            <a:endParaRPr/>
          </a:p>
        </p:txBody>
      </p:sp>
      <p:sp>
        <p:nvSpPr>
          <p:cNvPr id="84" name="Google Shape;84;p14"/>
          <p:cNvSpPr txBox="1"/>
          <p:nvPr>
            <p:ph idx="1" type="body"/>
          </p:nvPr>
        </p:nvSpPr>
        <p:spPr>
          <a:xfrm>
            <a:off x="457200" y="1828800"/>
            <a:ext cx="82296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svg</a:t>
            </a:r>
            <a:endParaRPr>
              <a:solidFill>
                <a:schemeClr val="accent1"/>
              </a:solidFill>
            </a:endParaRPr>
          </a:p>
          <a:p>
            <a:pPr indent="0" lvl="0" marL="0" rtl="0" algn="l">
              <a:spcBef>
                <a:spcPts val="0"/>
              </a:spcBef>
              <a:spcAft>
                <a:spcPts val="0"/>
              </a:spcAft>
              <a:buNone/>
            </a:pPr>
            <a:r>
              <a:rPr lang="en">
                <a:solidFill>
                  <a:schemeClr val="accent2"/>
                </a:solidFill>
              </a:rPr>
              <a:t>  xmlns</a:t>
            </a:r>
            <a:r>
              <a:rPr lang="en">
                <a:solidFill>
                  <a:schemeClr val="accent4"/>
                </a:solidFill>
              </a:rPr>
              <a:t>="</a:t>
            </a:r>
            <a:r>
              <a:rPr lang="en">
                <a:solidFill>
                  <a:schemeClr val="accent3"/>
                </a:solidFill>
              </a:rPr>
              <a:t>http://www.w3.org/2000/svg</a:t>
            </a:r>
            <a:r>
              <a:rPr lang="en"/>
              <a:t>"</a:t>
            </a:r>
            <a:endParaRPr/>
          </a:p>
          <a:p>
            <a:pPr indent="0" lvl="0" marL="0" rtl="0" algn="l">
              <a:spcBef>
                <a:spcPts val="0"/>
              </a:spcBef>
              <a:spcAft>
                <a:spcPts val="0"/>
              </a:spcAft>
              <a:buNone/>
            </a:pPr>
            <a:r>
              <a:rPr lang="en">
                <a:solidFill>
                  <a:schemeClr val="accent2"/>
                </a:solidFill>
              </a:rPr>
              <a:t>  viewBox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width</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  height</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solidFill>
                  <a:schemeClr val="accent4"/>
                </a:solidFill>
              </a:rPr>
              <a:t>&lt;/</a:t>
            </a:r>
            <a:r>
              <a:rPr lang="en">
                <a:solidFill>
                  <a:schemeClr val="accent1"/>
                </a:solidFill>
              </a:rPr>
              <a:t>svg</a:t>
            </a:r>
            <a:r>
              <a:rPr lang="en">
                <a:solidFill>
                  <a:schemeClr val="accent4"/>
                </a:solidFill>
              </a:rPr>
              <a:t>&gt;</a:t>
            </a:r>
            <a:endParaRPr>
              <a:solidFill>
                <a:schemeClr val="accent4"/>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Google Shape;500;p7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Inline styles</a:t>
            </a:r>
            <a:endParaRPr/>
          </a:p>
        </p:txBody>
      </p:sp>
      <p:sp>
        <p:nvSpPr>
          <p:cNvPr id="501" name="Google Shape;501;p77"/>
          <p:cNvSpPr txBox="1"/>
          <p:nvPr>
            <p:ph idx="1" type="body"/>
          </p:nvPr>
        </p:nvSpPr>
        <p:spPr>
          <a:xfrm>
            <a:off x="457200" y="1828800"/>
            <a:ext cx="82296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element </a:t>
            </a:r>
            <a:r>
              <a:rPr lang="en">
                <a:solidFill>
                  <a:schemeClr val="accent2"/>
                </a:solidFill>
              </a:rPr>
              <a:t>attribute</a:t>
            </a:r>
            <a:r>
              <a:rPr lang="en">
                <a:solidFill>
                  <a:schemeClr val="accent4"/>
                </a:solidFill>
              </a:rPr>
              <a:t>="</a:t>
            </a:r>
            <a:r>
              <a:rPr lang="en">
                <a:solidFill>
                  <a:schemeClr val="accent3"/>
                </a:solidFill>
              </a:rPr>
              <a:t>value</a:t>
            </a:r>
            <a:r>
              <a:rPr lang="en">
                <a:solidFill>
                  <a:schemeClr val="accent4"/>
                </a:solidFill>
              </a:rPr>
              <a:t>" /&gt;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style</a:t>
            </a:r>
            <a:r>
              <a:rPr lang="en">
                <a:solidFill>
                  <a:schemeClr val="accent4"/>
                </a:solidFill>
              </a:rPr>
              <a:t>&gt;</a:t>
            </a:r>
            <a:endParaRPr>
              <a:solidFill>
                <a:schemeClr val="accent4"/>
              </a:solidFill>
            </a:endParaRPr>
          </a:p>
          <a:p>
            <a:pPr indent="0" lvl="0" marL="0" rtl="0" algn="l">
              <a:spcBef>
                <a:spcPts val="0"/>
              </a:spcBef>
              <a:spcAft>
                <a:spcPts val="0"/>
              </a:spcAft>
              <a:buNone/>
            </a:pPr>
            <a:r>
              <a:rPr lang="en">
                <a:solidFill>
                  <a:schemeClr val="accent1"/>
                </a:solidFill>
              </a:rPr>
              <a:t>  #some_element</a:t>
            </a:r>
            <a:r>
              <a:rPr lang="en">
                <a:solidFill>
                  <a:schemeClr val="accent4"/>
                </a:solidFill>
              </a:rPr>
              <a:t> {</a:t>
            </a:r>
            <a:endParaRPr>
              <a:solidFill>
                <a:schemeClr val="accent4"/>
              </a:solidFill>
            </a:endParaRPr>
          </a:p>
          <a:p>
            <a:pPr indent="0" lvl="0" marL="0" rtl="0" algn="l">
              <a:spcBef>
                <a:spcPts val="0"/>
              </a:spcBef>
              <a:spcAft>
                <a:spcPts val="0"/>
              </a:spcAft>
              <a:buNone/>
            </a:pPr>
            <a:r>
              <a:rPr lang="en">
                <a:solidFill>
                  <a:schemeClr val="accent2"/>
                </a:solidFill>
              </a:rPr>
              <a:t>    attribute</a:t>
            </a:r>
            <a:r>
              <a:rPr lang="en">
                <a:solidFill>
                  <a:schemeClr val="accent4"/>
                </a:solidFill>
              </a:rPr>
              <a:t>: </a:t>
            </a:r>
            <a:r>
              <a:rPr lang="en">
                <a:solidFill>
                  <a:schemeClr val="accent3"/>
                </a:solidFill>
              </a:rPr>
              <a:t>value</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  }</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style</a:t>
            </a:r>
            <a:r>
              <a:rPr lang="en">
                <a:solidFill>
                  <a:schemeClr val="accent4"/>
                </a:solidFill>
              </a:rPr>
              <a:t>&gt;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element </a:t>
            </a:r>
            <a:r>
              <a:rPr lang="en">
                <a:solidFill>
                  <a:schemeClr val="accent2"/>
                </a:solidFill>
              </a:rPr>
              <a:t>style</a:t>
            </a:r>
            <a:r>
              <a:rPr lang="en">
                <a:solidFill>
                  <a:schemeClr val="accent4"/>
                </a:solidFill>
              </a:rPr>
              <a:t>="</a:t>
            </a:r>
            <a:r>
              <a:rPr lang="en">
                <a:solidFill>
                  <a:schemeClr val="accent3"/>
                </a:solidFill>
              </a:rPr>
              <a:t>attribute: value; attribute: value; attribute: value</a:t>
            </a:r>
            <a:r>
              <a:rPr lang="en">
                <a:solidFill>
                  <a:schemeClr val="accent4"/>
                </a:solidFill>
              </a:rPr>
              <a:t>" /&gt;</a:t>
            </a:r>
            <a:endParaRPr>
              <a:solidFill>
                <a:schemeClr val="accent4"/>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Google Shape;506;p7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&lt;style&gt; attribute exceptions</a:t>
            </a:r>
            <a:endParaRPr/>
          </a:p>
        </p:txBody>
      </p:sp>
      <p:sp>
        <p:nvSpPr>
          <p:cNvPr id="507" name="Google Shape;507;p78"/>
          <p:cNvSpPr txBox="1"/>
          <p:nvPr>
            <p:ph idx="1" type="body"/>
          </p:nvPr>
        </p:nvSpPr>
        <p:spPr>
          <a:xfrm>
            <a:off x="457200" y="1828800"/>
            <a:ext cx="82296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fill</a:t>
            </a:r>
            <a:r>
              <a:rPr lang="en">
                <a:solidFill>
                  <a:schemeClr val="accent4"/>
                </a:solidFill>
              </a:rPr>
              <a:t>: </a:t>
            </a:r>
            <a:r>
              <a:rPr lang="en">
                <a:solidFill>
                  <a:schemeClr val="accent3"/>
                </a:solidFill>
              </a:rPr>
              <a:t>red</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stroke</a:t>
            </a:r>
            <a:r>
              <a:rPr lang="en">
                <a:solidFill>
                  <a:schemeClr val="accent4"/>
                </a:solidFill>
              </a:rPr>
              <a:t>: </a:t>
            </a:r>
            <a:r>
              <a:rPr lang="en">
                <a:solidFill>
                  <a:schemeClr val="accent3"/>
                </a:solidFill>
              </a:rPr>
              <a:t>blue</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stroke-width</a:t>
            </a:r>
            <a:r>
              <a:rPr lang="en">
                <a:solidFill>
                  <a:schemeClr val="accent4"/>
                </a:solidFill>
              </a:rPr>
              <a:t>: </a:t>
            </a:r>
            <a:r>
              <a:rPr lang="en">
                <a:solidFill>
                  <a:schemeClr val="accent3"/>
                </a:solidFill>
              </a:rPr>
              <a:t>10</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accent2"/>
                </a:solidFill>
              </a:rPr>
              <a:t>transform</a:t>
            </a:r>
            <a:r>
              <a:rPr lang="en">
                <a:solidFill>
                  <a:schemeClr val="accent4"/>
                </a:solidFill>
              </a:rPr>
              <a:t>: </a:t>
            </a:r>
            <a:r>
              <a:rPr lang="en">
                <a:solidFill>
                  <a:schemeClr val="accent3"/>
                </a:solidFill>
              </a:rPr>
              <a:t>translate(10px,5px) rotate(45deg) skewX(10deg)</a:t>
            </a:r>
            <a:r>
              <a:rPr lang="en">
                <a:solidFill>
                  <a:schemeClr val="accent4"/>
                </a:solidFill>
              </a:rPr>
              <a:t>;</a:t>
            </a:r>
            <a:endParaRPr/>
          </a:p>
          <a:p>
            <a:pPr indent="0" lvl="0" marL="0" rtl="0" algn="l">
              <a:spcBef>
                <a:spcPts val="0"/>
              </a:spcBef>
              <a:spcAft>
                <a:spcPts val="0"/>
              </a:spcAft>
              <a:buNone/>
            </a:pPr>
            <a:r>
              <a:rPr lang="en">
                <a:solidFill>
                  <a:schemeClr val="accent2"/>
                </a:solidFill>
              </a:rPr>
              <a:t>font-size</a:t>
            </a:r>
            <a:r>
              <a:rPr lang="en">
                <a:solidFill>
                  <a:schemeClr val="accent4"/>
                </a:solidFill>
              </a:rPr>
              <a:t>: </a:t>
            </a:r>
            <a:r>
              <a:rPr lang="en">
                <a:solidFill>
                  <a:schemeClr val="accent3"/>
                </a:solidFill>
              </a:rPr>
              <a:t>12pt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letter-spacing</a:t>
            </a:r>
            <a:r>
              <a:rPr lang="en">
                <a:solidFill>
                  <a:schemeClr val="accent4"/>
                </a:solidFill>
              </a:rPr>
              <a:t>: </a:t>
            </a:r>
            <a:r>
              <a:rPr lang="en">
                <a:solidFill>
                  <a:schemeClr val="accent3"/>
                </a:solidFill>
              </a:rPr>
              <a:t>2px</a:t>
            </a:r>
            <a:r>
              <a:rPr lang="en">
                <a:solidFill>
                  <a:schemeClr val="accent4"/>
                </a:solidFill>
              </a:rPr>
              <a:t>;</a:t>
            </a:r>
            <a:endParaRPr>
              <a:solidFill>
                <a:schemeClr val="accent4"/>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7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&lt;style&gt; example</a:t>
            </a:r>
            <a:endParaRPr/>
          </a:p>
        </p:txBody>
      </p:sp>
      <p:sp>
        <p:nvSpPr>
          <p:cNvPr id="513" name="Google Shape;513;p79"/>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&lt;</a:t>
            </a:r>
            <a:r>
              <a:rPr lang="en" sz="1000">
                <a:solidFill>
                  <a:schemeClr val="accent1"/>
                </a:solidFill>
              </a:rPr>
              <a:t>style</a:t>
            </a:r>
            <a:r>
              <a:rPr lang="en" sz="1000">
                <a:solidFill>
                  <a:schemeClr val="accent4"/>
                </a:solidFill>
              </a:rPr>
              <a:t>&gt;</a:t>
            </a:r>
            <a:endParaRPr sz="1000">
              <a:solidFill>
                <a:schemeClr val="accent4"/>
              </a:solidFill>
            </a:endParaRPr>
          </a:p>
          <a:p>
            <a:pPr indent="0" lvl="0" marL="0" rtl="0" algn="l">
              <a:spcBef>
                <a:spcPts val="0"/>
              </a:spcBef>
              <a:spcAft>
                <a:spcPts val="0"/>
              </a:spcAft>
              <a:buNone/>
            </a:pPr>
            <a:r>
              <a:rPr lang="en" sz="1000">
                <a:solidFill>
                  <a:schemeClr val="accent1"/>
                </a:solidFill>
              </a:rPr>
              <a:t>  text</a:t>
            </a:r>
            <a:r>
              <a:rPr lang="en" sz="1000">
                <a:solidFill>
                  <a:schemeClr val="accent4"/>
                </a:solidFill>
              </a:rPr>
              <a:t> { </a:t>
            </a:r>
            <a:r>
              <a:rPr lang="en" sz="1000">
                <a:solidFill>
                  <a:schemeClr val="accent2"/>
                </a:solidFill>
              </a:rPr>
              <a:t>font-family</a:t>
            </a:r>
            <a:r>
              <a:rPr lang="en" sz="1000">
                <a:solidFill>
                  <a:schemeClr val="accent4"/>
                </a:solidFill>
              </a:rPr>
              <a:t>: </a:t>
            </a:r>
            <a:r>
              <a:rPr lang="en" sz="1000">
                <a:solidFill>
                  <a:schemeClr val="accent3"/>
                </a:solidFill>
              </a:rPr>
              <a:t>Pacifico</a:t>
            </a:r>
            <a:r>
              <a:rPr lang="en" sz="1000">
                <a:solidFill>
                  <a:schemeClr val="accent4"/>
                </a:solidFill>
              </a:rPr>
              <a:t>; }</a:t>
            </a:r>
            <a:endParaRPr sz="1000">
              <a:solidFill>
                <a:schemeClr val="accent4"/>
              </a:solidFill>
            </a:endParaRPr>
          </a:p>
          <a:p>
            <a:pPr indent="0" lvl="0" marL="0" rtl="0" algn="l">
              <a:spcBef>
                <a:spcPts val="0"/>
              </a:spcBef>
              <a:spcAft>
                <a:spcPts val="0"/>
              </a:spcAft>
              <a:buNone/>
            </a:pPr>
            <a:r>
              <a:rPr lang="en" sz="1000">
                <a:solidFill>
                  <a:schemeClr val="accent1"/>
                </a:solidFill>
              </a:rPr>
              <a:t>  #company</a:t>
            </a:r>
            <a:r>
              <a:rPr lang="en" sz="1000">
                <a:solidFill>
                  <a:schemeClr val="accent4"/>
                </a:solidFill>
              </a:rPr>
              <a:t> { </a:t>
            </a:r>
            <a:r>
              <a:rPr lang="en" sz="1000">
                <a:solidFill>
                  <a:schemeClr val="accent2"/>
                </a:solidFill>
              </a:rPr>
              <a:t>font-size</a:t>
            </a:r>
            <a:r>
              <a:rPr lang="en" sz="1000">
                <a:solidFill>
                  <a:schemeClr val="accent4"/>
                </a:solidFill>
              </a:rPr>
              <a:t>: </a:t>
            </a:r>
            <a:r>
              <a:rPr lang="en" sz="1000">
                <a:solidFill>
                  <a:schemeClr val="accent3"/>
                </a:solidFill>
              </a:rPr>
              <a:t>14pt</a:t>
            </a:r>
            <a:r>
              <a:rPr lang="en" sz="1000">
                <a:solidFill>
                  <a:schemeClr val="accent4"/>
                </a:solidFill>
              </a:rPr>
              <a:t>;</a:t>
            </a:r>
            <a:r>
              <a:rPr lang="en" sz="1000">
                <a:solidFill>
                  <a:schemeClr val="accent3"/>
                </a:solidFill>
              </a:rPr>
              <a:t> </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1"/>
                </a:solidFill>
              </a:rPr>
              <a:t>  </a:t>
            </a:r>
            <a:r>
              <a:rPr lang="en" sz="1000">
                <a:solidFill>
                  <a:schemeClr val="accent1"/>
                </a:solidFill>
              </a:rPr>
              <a:t>.</a:t>
            </a:r>
            <a:r>
              <a:rPr lang="en" sz="1000">
                <a:solidFill>
                  <a:schemeClr val="accent1"/>
                </a:solidFill>
              </a:rPr>
              <a:t>blue</a:t>
            </a:r>
            <a:r>
              <a:rPr lang="en" sz="1000">
                <a:solidFill>
                  <a:schemeClr val="accent4"/>
                </a:solidFill>
              </a:rPr>
              <a:t> { </a:t>
            </a:r>
            <a:r>
              <a:rPr lang="en" sz="1000">
                <a:solidFill>
                  <a:schemeClr val="accent2"/>
                </a:solidFill>
              </a:rPr>
              <a:t>fill</a:t>
            </a:r>
            <a:r>
              <a:rPr lang="en" sz="1000">
                <a:solidFill>
                  <a:schemeClr val="accent4"/>
                </a:solidFill>
              </a:rPr>
              <a:t>: </a:t>
            </a:r>
            <a:r>
              <a:rPr lang="en" sz="1000">
                <a:solidFill>
                  <a:schemeClr val="accent3"/>
                </a:solidFill>
              </a:rPr>
              <a:t>blue</a:t>
            </a:r>
            <a:r>
              <a:rPr lang="en" sz="1000">
                <a:solidFill>
                  <a:schemeClr val="accent4"/>
                </a:solidFill>
              </a:rPr>
              <a:t>;</a:t>
            </a:r>
            <a:r>
              <a:rPr lang="en" sz="1000">
                <a:solidFill>
                  <a:schemeClr val="accent4"/>
                </a:solidFill>
              </a:rPr>
              <a:t> }</a:t>
            </a:r>
            <a:endParaRPr sz="1000">
              <a:solidFill>
                <a:schemeClr val="accent4"/>
              </a:solidFill>
            </a:endParaRPr>
          </a:p>
          <a:p>
            <a:pPr indent="0" lvl="0" marL="0" rtl="0" algn="l">
              <a:spcBef>
                <a:spcPts val="0"/>
              </a:spcBef>
              <a:spcAft>
                <a:spcPts val="0"/>
              </a:spcAft>
              <a:buNone/>
            </a:pPr>
            <a:r>
              <a:rPr lang="en" sz="1000">
                <a:solidFill>
                  <a:schemeClr val="accent1"/>
                </a:solidFill>
              </a:rPr>
              <a:t>  </a:t>
            </a:r>
            <a:r>
              <a:rPr lang="en" sz="1000">
                <a:solidFill>
                  <a:schemeClr val="accent1"/>
                </a:solidFill>
              </a:rPr>
              <a:t>.dot</a:t>
            </a:r>
            <a:r>
              <a:rPr lang="en" sz="1000">
                <a:solidFill>
                  <a:schemeClr val="accent4"/>
                </a:solidFill>
              </a:rPr>
              <a:t> { </a:t>
            </a:r>
            <a:r>
              <a:rPr lang="en" sz="1000">
                <a:solidFill>
                  <a:schemeClr val="accent2"/>
                </a:solidFill>
              </a:rPr>
              <a:t>opacity</a:t>
            </a:r>
            <a:r>
              <a:rPr lang="en" sz="1000">
                <a:solidFill>
                  <a:schemeClr val="accent4"/>
                </a:solidFill>
              </a:rPr>
              <a:t>: </a:t>
            </a:r>
            <a:r>
              <a:rPr lang="en" sz="1000">
                <a:solidFill>
                  <a:schemeClr val="accent3"/>
                </a:solidFill>
              </a:rPr>
              <a:t>0.5</a:t>
            </a:r>
            <a:r>
              <a:rPr lang="en" sz="1000">
                <a:solidFill>
                  <a:schemeClr val="accent4"/>
                </a:solidFill>
              </a:rPr>
              <a:t>;</a:t>
            </a:r>
            <a:r>
              <a:rPr lang="en" sz="1000">
                <a:solidFill>
                  <a:schemeClr val="accent4"/>
                </a:solidFill>
              </a:rPr>
              <a:t> }</a:t>
            </a:r>
            <a:endParaRPr sz="1000">
              <a:solidFill>
                <a:schemeClr val="accent4"/>
              </a:solidFill>
            </a:endParaRPr>
          </a:p>
          <a:p>
            <a:pPr indent="0" lvl="0" marL="0" rtl="0" algn="l">
              <a:spcBef>
                <a:spcPts val="0"/>
              </a:spcBef>
              <a:spcAft>
                <a:spcPts val="0"/>
              </a:spcAft>
              <a:buNone/>
            </a:pPr>
            <a:r>
              <a:rPr lang="en" sz="1000">
                <a:solidFill>
                  <a:schemeClr val="accent4"/>
                </a:solidFill>
              </a:rPr>
              <a:t>&lt;/</a:t>
            </a:r>
            <a:r>
              <a:rPr lang="en" sz="1000">
                <a:solidFill>
                  <a:schemeClr val="accent1"/>
                </a:solidFill>
              </a:rPr>
              <a:t>style</a:t>
            </a:r>
            <a:r>
              <a:rPr lang="en" sz="1000">
                <a:solidFill>
                  <a:schemeClr val="accent4"/>
                </a:solidFill>
              </a:rPr>
              <a:t>&gt;</a:t>
            </a:r>
            <a:endParaRPr sz="1000">
              <a:solidFill>
                <a:schemeClr val="accent4"/>
              </a:solidFill>
            </a:endParaRPr>
          </a:p>
          <a:p>
            <a:pPr indent="0" lvl="0" marL="0" rtl="0" algn="l">
              <a:spcBef>
                <a:spcPts val="0"/>
              </a:spcBef>
              <a:spcAft>
                <a:spcPts val="0"/>
              </a:spcAft>
              <a:buNone/>
            </a:pPr>
            <a:r>
              <a:t/>
            </a:r>
            <a:endParaRPr sz="1000">
              <a:solidFill>
                <a:schemeClr val="accent4"/>
              </a:solidFill>
            </a:endParaRPr>
          </a:p>
          <a:p>
            <a:pPr indent="0" lvl="0" marL="0" rtl="0" algn="l">
              <a:spcBef>
                <a:spcPts val="0"/>
              </a:spcBef>
              <a:spcAft>
                <a:spcPts val="0"/>
              </a:spcAft>
              <a:buNone/>
            </a:pPr>
            <a:r>
              <a:rPr lang="en" sz="1000">
                <a:solidFill>
                  <a:schemeClr val="accent4"/>
                </a:solidFill>
              </a:rPr>
              <a:t>&lt;</a:t>
            </a:r>
            <a:r>
              <a:rPr lang="en" sz="1000">
                <a:solidFill>
                  <a:schemeClr val="accent1"/>
                </a:solidFill>
              </a:rPr>
              <a:t>text</a:t>
            </a:r>
            <a:r>
              <a:rPr lang="en" sz="1000">
                <a:solidFill>
                  <a:schemeClr val="accent4"/>
                </a:solidFill>
              </a:rPr>
              <a:t> </a:t>
            </a:r>
            <a:r>
              <a:rPr lang="en" sz="1000">
                <a:solidFill>
                  <a:schemeClr val="accent2"/>
                </a:solidFill>
              </a:rPr>
              <a:t>id</a:t>
            </a:r>
            <a:r>
              <a:rPr lang="en" sz="1000">
                <a:solidFill>
                  <a:schemeClr val="accent4"/>
                </a:solidFill>
              </a:rPr>
              <a:t>="</a:t>
            </a:r>
            <a:r>
              <a:rPr lang="en" sz="1000">
                <a:solidFill>
                  <a:schemeClr val="accent3"/>
                </a:solidFill>
              </a:rPr>
              <a:t>company</a:t>
            </a:r>
            <a:r>
              <a:rPr lang="en" sz="1000">
                <a:solidFill>
                  <a:schemeClr val="accent4"/>
                </a:solidFill>
              </a:rPr>
              <a:t>" </a:t>
            </a:r>
            <a:r>
              <a:rPr lang="en" sz="1000">
                <a:solidFill>
                  <a:schemeClr val="accent2"/>
                </a:solidFill>
              </a:rPr>
              <a:t>class</a:t>
            </a:r>
            <a:r>
              <a:rPr lang="en" sz="1000">
                <a:solidFill>
                  <a:schemeClr val="accent4"/>
                </a:solidFill>
              </a:rPr>
              <a:t>="</a:t>
            </a:r>
            <a:r>
              <a:rPr lang="en" sz="1000">
                <a:solidFill>
                  <a:schemeClr val="accent3"/>
                </a:solidFill>
              </a:rPr>
              <a:t>blue</a:t>
            </a:r>
            <a:r>
              <a:rPr lang="en" sz="1000">
                <a:solidFill>
                  <a:schemeClr val="accent4"/>
                </a:solidFill>
              </a:rPr>
              <a:t>"&gt;</a:t>
            </a:r>
            <a:endParaRPr sz="1000">
              <a:solidFill>
                <a:schemeClr val="accent4"/>
              </a:solidFill>
            </a:endParaRPr>
          </a:p>
          <a:p>
            <a:pPr indent="0" lvl="0" marL="0" rtl="0" algn="l">
              <a:spcBef>
                <a:spcPts val="0"/>
              </a:spcBef>
              <a:spcAft>
                <a:spcPts val="0"/>
              </a:spcAft>
              <a:buNone/>
            </a:pPr>
            <a:r>
              <a:rPr lang="en" sz="1000"/>
              <a:t>  </a:t>
            </a:r>
            <a:r>
              <a:rPr lang="en" sz="1000"/>
              <a:t>Twiddr</a:t>
            </a:r>
            <a:endParaRPr sz="1000"/>
          </a:p>
          <a:p>
            <a:pPr indent="0" lvl="0" marL="0" rtl="0" algn="l">
              <a:spcBef>
                <a:spcPts val="0"/>
              </a:spcBef>
              <a:spcAft>
                <a:spcPts val="0"/>
              </a:spcAft>
              <a:buNone/>
            </a:pPr>
            <a:r>
              <a:rPr lang="en" sz="1000">
                <a:solidFill>
                  <a:schemeClr val="accent4"/>
                </a:solidFill>
              </a:rPr>
              <a:t>&lt;/</a:t>
            </a:r>
            <a:r>
              <a:rPr lang="en" sz="1000">
                <a:solidFill>
                  <a:schemeClr val="accent1"/>
                </a:solidFill>
              </a:rPr>
              <a:t>text</a:t>
            </a:r>
            <a:r>
              <a:rPr lang="en" sz="1000">
                <a:solidFill>
                  <a:schemeClr val="accent4"/>
                </a:solidFill>
              </a:rPr>
              <a:t>&gt;</a:t>
            </a:r>
            <a:endParaRPr sz="1000">
              <a:solidFill>
                <a:schemeClr val="accent4"/>
              </a:solidFill>
            </a:endParaRPr>
          </a:p>
          <a:p>
            <a:pPr indent="0" lvl="0" marL="0" rtl="0" algn="l">
              <a:spcBef>
                <a:spcPts val="0"/>
              </a:spcBef>
              <a:spcAft>
                <a:spcPts val="0"/>
              </a:spcAft>
              <a:buNone/>
            </a:pPr>
            <a:r>
              <a:rPr lang="en" sz="1000">
                <a:solidFill>
                  <a:schemeClr val="accent4"/>
                </a:solidFill>
              </a:rPr>
              <a:t>&lt;</a:t>
            </a:r>
            <a:r>
              <a:rPr lang="en" sz="1000">
                <a:solidFill>
                  <a:schemeClr val="accent1"/>
                </a:solidFill>
              </a:rPr>
              <a:t>circle</a:t>
            </a:r>
            <a:r>
              <a:rPr lang="en" sz="1000">
                <a:solidFill>
                  <a:schemeClr val="accent4"/>
                </a:solidFill>
              </a:rPr>
              <a:t> </a:t>
            </a:r>
            <a:r>
              <a:rPr lang="en" sz="1000">
                <a:solidFill>
                  <a:schemeClr val="accent2"/>
                </a:solidFill>
              </a:rPr>
              <a:t>class</a:t>
            </a:r>
            <a:r>
              <a:rPr lang="en" sz="1000">
                <a:solidFill>
                  <a:schemeClr val="accent4"/>
                </a:solidFill>
              </a:rPr>
              <a:t>="</a:t>
            </a:r>
            <a:r>
              <a:rPr lang="en" sz="1000">
                <a:solidFill>
                  <a:schemeClr val="accent3"/>
                </a:solidFill>
              </a:rPr>
              <a:t>blue dot</a:t>
            </a:r>
            <a:r>
              <a:rPr lang="en" sz="1000">
                <a:solidFill>
                  <a:schemeClr val="accent4"/>
                </a:solidFill>
              </a:rPr>
              <a:t>" /&gt;</a:t>
            </a:r>
            <a:endParaRPr sz="1000">
              <a:solidFill>
                <a:schemeClr val="accent4"/>
              </a:solidFill>
            </a:endParaRPr>
          </a:p>
          <a:p>
            <a:pPr indent="0" lvl="0" marL="0" rtl="0" algn="l">
              <a:spcBef>
                <a:spcPts val="0"/>
              </a:spcBef>
              <a:spcAft>
                <a:spcPts val="0"/>
              </a:spcAft>
              <a:buNone/>
            </a:pPr>
            <a:r>
              <a:rPr lang="en" sz="1000">
                <a:solidFill>
                  <a:schemeClr val="accent4"/>
                </a:solidFill>
              </a:rPr>
              <a:t>&lt;</a:t>
            </a:r>
            <a:r>
              <a:rPr lang="en" sz="1000">
                <a:solidFill>
                  <a:schemeClr val="accent1"/>
                </a:solidFill>
              </a:rPr>
              <a:t>circle</a:t>
            </a:r>
            <a:r>
              <a:rPr lang="en" sz="1000">
                <a:solidFill>
                  <a:schemeClr val="accent4"/>
                </a:solidFill>
              </a:rPr>
              <a:t> </a:t>
            </a:r>
            <a:r>
              <a:rPr lang="en" sz="1000">
                <a:solidFill>
                  <a:schemeClr val="accent2"/>
                </a:solidFill>
              </a:rPr>
              <a:t>class</a:t>
            </a:r>
            <a:r>
              <a:rPr lang="en" sz="1000">
                <a:solidFill>
                  <a:schemeClr val="accent4"/>
                </a:solidFill>
              </a:rPr>
              <a:t>="</a:t>
            </a:r>
            <a:r>
              <a:rPr lang="en" sz="1000">
                <a:solidFill>
                  <a:schemeClr val="accent3"/>
                </a:solidFill>
              </a:rPr>
              <a:t>blue dot</a:t>
            </a:r>
            <a:r>
              <a:rPr lang="en" sz="1000">
                <a:solidFill>
                  <a:schemeClr val="accent4"/>
                </a:solidFill>
              </a:rPr>
              <a:t>" /&gt;</a:t>
            </a:r>
            <a:endParaRPr sz="1000">
              <a:solidFill>
                <a:schemeClr val="accent4"/>
              </a:solidFill>
            </a:endParaRPr>
          </a:p>
          <a:p>
            <a:pPr indent="0" lvl="0" marL="0" rtl="0" algn="l">
              <a:spcBef>
                <a:spcPts val="0"/>
              </a:spcBef>
              <a:spcAft>
                <a:spcPts val="0"/>
              </a:spcAft>
              <a:buNone/>
            </a:pPr>
            <a:r>
              <a:rPr lang="en" sz="1000">
                <a:solidFill>
                  <a:schemeClr val="accent4"/>
                </a:solidFill>
              </a:rPr>
              <a:t>&lt;</a:t>
            </a:r>
            <a:r>
              <a:rPr lang="en" sz="1000">
                <a:solidFill>
                  <a:schemeClr val="accent1"/>
                </a:solidFill>
              </a:rPr>
              <a:t>circle</a:t>
            </a:r>
            <a:r>
              <a:rPr lang="en" sz="1000">
                <a:solidFill>
                  <a:schemeClr val="accent4"/>
                </a:solidFill>
              </a:rPr>
              <a:t> </a:t>
            </a:r>
            <a:r>
              <a:rPr lang="en" sz="1000">
                <a:solidFill>
                  <a:schemeClr val="accent2"/>
                </a:solidFill>
              </a:rPr>
              <a:t>class</a:t>
            </a:r>
            <a:r>
              <a:rPr lang="en" sz="1000">
                <a:solidFill>
                  <a:schemeClr val="accent4"/>
                </a:solidFill>
              </a:rPr>
              <a:t>="</a:t>
            </a:r>
            <a:r>
              <a:rPr lang="en" sz="1000">
                <a:solidFill>
                  <a:schemeClr val="accent3"/>
                </a:solidFill>
              </a:rPr>
              <a:t>blue dot</a:t>
            </a:r>
            <a:r>
              <a:rPr lang="en" sz="1000">
                <a:solidFill>
                  <a:schemeClr val="accent4"/>
                </a:solidFill>
              </a:rPr>
              <a:t>" /&gt;</a:t>
            </a:r>
            <a:endParaRPr sz="1000">
              <a:solidFill>
                <a:schemeClr val="accent4"/>
              </a:solidFill>
            </a:endParaRPr>
          </a:p>
        </p:txBody>
      </p:sp>
      <p:pic>
        <p:nvPicPr>
          <p:cNvPr id="514" name="Google Shape;514;p79"/>
          <p:cNvPicPr preferRelativeResize="0"/>
          <p:nvPr/>
        </p:nvPicPr>
        <p:blipFill>
          <a:blip r:embed="rId3">
            <a:alphaModFix/>
          </a:blip>
          <a:stretch>
            <a:fillRect/>
          </a:stretch>
        </p:blipFill>
        <p:spPr>
          <a:xfrm>
            <a:off x="5943600" y="1828800"/>
            <a:ext cx="2743200" cy="27432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Google Shape;519;p80"/>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&lt;</a:t>
            </a:r>
            <a:r>
              <a:rPr lang="en" sz="1000">
                <a:solidFill>
                  <a:schemeClr val="accent1"/>
                </a:solidFill>
              </a:rPr>
              <a:t>defs</a:t>
            </a:r>
            <a:r>
              <a:rPr lang="en" sz="1000">
                <a:solidFill>
                  <a:schemeClr val="accent4"/>
                </a:solidFill>
              </a:rPr>
              <a:t>&gt;</a:t>
            </a:r>
            <a:endParaRPr sz="1000">
              <a:solidFill>
                <a:schemeClr val="accent4"/>
              </a:solidFill>
            </a:endParaRPr>
          </a:p>
          <a:p>
            <a:pPr indent="0" lvl="0" marL="0" rtl="0" algn="l">
              <a:spcBef>
                <a:spcPts val="0"/>
              </a:spcBef>
              <a:spcAft>
                <a:spcPts val="0"/>
              </a:spcAft>
              <a:buNone/>
            </a:pPr>
            <a:r>
              <a:rPr lang="en" sz="1000">
                <a:solidFill>
                  <a:schemeClr val="accent4"/>
                </a:solidFill>
              </a:rPr>
              <a:t>  &lt;</a:t>
            </a:r>
            <a:r>
              <a:rPr lang="en" sz="1000">
                <a:solidFill>
                  <a:schemeClr val="accent1"/>
                </a:solidFill>
              </a:rPr>
              <a:t>linearGradient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2"/>
                </a:solidFill>
              </a:rPr>
              <a:t>id</a:t>
            </a:r>
            <a:r>
              <a:rPr lang="en" sz="1000">
                <a:solidFill>
                  <a:schemeClr val="accent4"/>
                </a:solidFill>
              </a:rPr>
              <a:t>="</a:t>
            </a:r>
            <a:r>
              <a:rPr lang="en" sz="1000">
                <a:solidFill>
                  <a:schemeClr val="accent3"/>
                </a:solidFill>
              </a:rPr>
              <a:t>rainbow</a:t>
            </a:r>
            <a:r>
              <a:rPr lang="en" sz="1000">
                <a:solidFill>
                  <a:schemeClr val="accent4"/>
                </a:solidFill>
              </a:rPr>
              <a:t>" </a:t>
            </a:r>
            <a:r>
              <a:rPr lang="en" sz="1000">
                <a:solidFill>
                  <a:schemeClr val="accent2"/>
                </a:solidFill>
              </a:rPr>
              <a:t>x1</a:t>
            </a:r>
            <a:r>
              <a:rPr lang="en" sz="1000">
                <a:solidFill>
                  <a:schemeClr val="accent4"/>
                </a:solidFill>
              </a:rPr>
              <a:t>="</a:t>
            </a:r>
            <a:r>
              <a:rPr lang="en" sz="1000">
                <a:solidFill>
                  <a:schemeClr val="accent3"/>
                </a:solidFill>
              </a:rPr>
              <a:t>0%</a:t>
            </a:r>
            <a:r>
              <a:rPr lang="en" sz="1000">
                <a:solidFill>
                  <a:schemeClr val="accent4"/>
                </a:solidFill>
              </a:rPr>
              <a:t>" </a:t>
            </a:r>
            <a:r>
              <a:rPr lang="en" sz="1000">
                <a:solidFill>
                  <a:schemeClr val="accent2"/>
                </a:solidFill>
              </a:rPr>
              <a:t>y1</a:t>
            </a:r>
            <a:r>
              <a:rPr lang="en" sz="1000">
                <a:solidFill>
                  <a:schemeClr val="accent4"/>
                </a:solidFill>
              </a:rPr>
              <a:t>="</a:t>
            </a:r>
            <a:r>
              <a:rPr lang="en" sz="1000">
                <a:solidFill>
                  <a:schemeClr val="accent3"/>
                </a:solidFill>
              </a:rPr>
              <a:t>100%</a:t>
            </a:r>
            <a:r>
              <a:rPr lang="en" sz="1000">
                <a:solidFill>
                  <a:schemeClr val="accent4"/>
                </a:solidFill>
              </a:rPr>
              <a:t>" </a:t>
            </a:r>
            <a:r>
              <a:rPr lang="en" sz="1000">
                <a:solidFill>
                  <a:schemeClr val="accent2"/>
                </a:solidFill>
              </a:rPr>
              <a:t>x2</a:t>
            </a:r>
            <a:r>
              <a:rPr lang="en" sz="1000">
                <a:solidFill>
                  <a:schemeClr val="accent4"/>
                </a:solidFill>
              </a:rPr>
              <a:t>="</a:t>
            </a:r>
            <a:r>
              <a:rPr lang="en" sz="1000">
                <a:solidFill>
                  <a:schemeClr val="accent3"/>
                </a:solidFill>
              </a:rPr>
              <a:t>100%</a:t>
            </a:r>
            <a:r>
              <a:rPr lang="en" sz="1000">
                <a:solidFill>
                  <a:schemeClr val="accent4"/>
                </a:solidFill>
              </a:rPr>
              <a:t>" </a:t>
            </a:r>
            <a:r>
              <a:rPr lang="en" sz="1000">
                <a:solidFill>
                  <a:schemeClr val="accent2"/>
                </a:solidFill>
              </a:rPr>
              <a:t>y2</a:t>
            </a:r>
            <a:r>
              <a:rPr lang="en" sz="1000">
                <a:solidFill>
                  <a:schemeClr val="accent4"/>
                </a:solidFill>
              </a:rPr>
              <a:t>="</a:t>
            </a:r>
            <a:r>
              <a:rPr lang="en" sz="1000">
                <a:solidFill>
                  <a:schemeClr val="accent3"/>
                </a:solidFill>
              </a:rPr>
              <a:t>0%</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4"/>
                </a:solidFill>
              </a:rPr>
              <a:t>  &gt;</a:t>
            </a:r>
            <a:endParaRPr sz="1000">
              <a:solidFill>
                <a:schemeClr val="accent4"/>
              </a:solidFill>
            </a:endParaRPr>
          </a:p>
          <a:p>
            <a:pPr indent="0" lvl="0" marL="0" rtl="0" algn="l">
              <a:spcBef>
                <a:spcPts val="0"/>
              </a:spcBef>
              <a:spcAft>
                <a:spcPts val="0"/>
              </a:spcAft>
              <a:buNone/>
            </a:pPr>
            <a:r>
              <a:rPr lang="en" sz="1000">
                <a:solidFill>
                  <a:schemeClr val="accent4"/>
                </a:solidFill>
              </a:rPr>
              <a:t>    &lt;</a:t>
            </a:r>
            <a:r>
              <a:rPr lang="en" sz="1000">
                <a:solidFill>
                  <a:schemeClr val="accent1"/>
                </a:solidFill>
              </a:rPr>
              <a:t>stop</a:t>
            </a:r>
            <a:r>
              <a:rPr lang="en" sz="1000">
                <a:solidFill>
                  <a:schemeClr val="accent4"/>
                </a:solidFill>
              </a:rPr>
              <a:t> </a:t>
            </a:r>
            <a:r>
              <a:rPr lang="en" sz="1000">
                <a:solidFill>
                  <a:schemeClr val="accent2"/>
                </a:solidFill>
              </a:rPr>
              <a:t>offset</a:t>
            </a:r>
            <a:r>
              <a:rPr lang="en" sz="1000">
                <a:solidFill>
                  <a:schemeClr val="accent4"/>
                </a:solidFill>
              </a:rPr>
              <a:t>="</a:t>
            </a:r>
            <a:r>
              <a:rPr lang="en" sz="1000">
                <a:solidFill>
                  <a:schemeClr val="accent3"/>
                </a:solidFill>
              </a:rPr>
              <a:t>0%</a:t>
            </a:r>
            <a:r>
              <a:rPr lang="en" sz="1000">
                <a:solidFill>
                  <a:schemeClr val="accent4"/>
                </a:solidFill>
              </a:rPr>
              <a:t>" </a:t>
            </a:r>
            <a:r>
              <a:rPr lang="en" sz="1000">
                <a:solidFill>
                  <a:schemeClr val="accent2"/>
                </a:solidFill>
              </a:rPr>
              <a:t>stop-color</a:t>
            </a:r>
            <a:r>
              <a:rPr lang="en" sz="1000">
                <a:solidFill>
                  <a:schemeClr val="accent4"/>
                </a:solidFill>
              </a:rPr>
              <a:t>="</a:t>
            </a:r>
            <a:r>
              <a:rPr lang="en" sz="1000">
                <a:solidFill>
                  <a:schemeClr val="accent3"/>
                </a:solidFill>
              </a:rPr>
              <a:t>red</a:t>
            </a:r>
            <a:r>
              <a:rPr lang="en" sz="1000">
                <a:solidFill>
                  <a:schemeClr val="accent4"/>
                </a:solidFill>
              </a:rPr>
              <a:t>" /&gt;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t>...</a:t>
            </a:r>
            <a:endParaRPr sz="1000"/>
          </a:p>
          <a:p>
            <a:pPr indent="0" lvl="0" marL="0" rtl="0" algn="l">
              <a:spcBef>
                <a:spcPts val="0"/>
              </a:spcBef>
              <a:spcAft>
                <a:spcPts val="0"/>
              </a:spcAft>
              <a:buNone/>
            </a:pPr>
            <a:r>
              <a:rPr lang="en" sz="1000"/>
              <a:t>    </a:t>
            </a:r>
            <a:r>
              <a:rPr lang="en" sz="1000">
                <a:solidFill>
                  <a:schemeClr val="accent4"/>
                </a:solidFill>
              </a:rPr>
              <a:t>&lt;</a:t>
            </a:r>
            <a:r>
              <a:rPr lang="en" sz="1000">
                <a:solidFill>
                  <a:schemeClr val="accent1"/>
                </a:solidFill>
              </a:rPr>
              <a:t>stop</a:t>
            </a:r>
            <a:r>
              <a:rPr lang="en" sz="1000">
                <a:solidFill>
                  <a:schemeClr val="accent4"/>
                </a:solidFill>
              </a:rPr>
              <a:t> </a:t>
            </a:r>
            <a:r>
              <a:rPr lang="en" sz="1000">
                <a:solidFill>
                  <a:schemeClr val="accent2"/>
                </a:solidFill>
              </a:rPr>
              <a:t>offset</a:t>
            </a:r>
            <a:r>
              <a:rPr lang="en" sz="1000">
                <a:solidFill>
                  <a:schemeClr val="accent4"/>
                </a:solidFill>
              </a:rPr>
              <a:t>="</a:t>
            </a:r>
            <a:r>
              <a:rPr lang="en" sz="1000">
                <a:solidFill>
                  <a:schemeClr val="accent3"/>
                </a:solidFill>
              </a:rPr>
              <a:t>50%</a:t>
            </a:r>
            <a:r>
              <a:rPr lang="en" sz="1000">
                <a:solidFill>
                  <a:schemeClr val="accent4"/>
                </a:solidFill>
              </a:rPr>
              <a:t>" </a:t>
            </a:r>
            <a:r>
              <a:rPr lang="en" sz="1000">
                <a:solidFill>
                  <a:schemeClr val="accent2"/>
                </a:solidFill>
              </a:rPr>
              <a:t>stop-color</a:t>
            </a:r>
            <a:r>
              <a:rPr lang="en" sz="1000">
                <a:solidFill>
                  <a:schemeClr val="accent4"/>
                </a:solidFill>
              </a:rPr>
              <a:t>="</a:t>
            </a:r>
            <a:r>
              <a:rPr lang="en" sz="1000">
                <a:solidFill>
                  <a:schemeClr val="accent3"/>
                </a:solidFill>
              </a:rPr>
              <a:t>blue</a:t>
            </a:r>
            <a:r>
              <a:rPr lang="en" sz="1000">
                <a:solidFill>
                  <a:schemeClr val="accent4"/>
                </a:solidFill>
              </a:rPr>
              <a:t>" /&gt;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t>...</a:t>
            </a:r>
            <a:endParaRPr sz="1000">
              <a:solidFill>
                <a:schemeClr val="accent4"/>
              </a:solidFill>
            </a:endParaRPr>
          </a:p>
          <a:p>
            <a:pPr indent="0" lvl="0" marL="0" rtl="0" algn="l">
              <a:spcBef>
                <a:spcPts val="0"/>
              </a:spcBef>
              <a:spcAft>
                <a:spcPts val="0"/>
              </a:spcAft>
              <a:buNone/>
            </a:pPr>
            <a:r>
              <a:rPr lang="en" sz="1000">
                <a:solidFill>
                  <a:schemeClr val="accent4"/>
                </a:solidFill>
              </a:rPr>
              <a:t>    &lt;</a:t>
            </a:r>
            <a:r>
              <a:rPr lang="en" sz="1000">
                <a:solidFill>
                  <a:schemeClr val="accent1"/>
                </a:solidFill>
              </a:rPr>
              <a:t>stop</a:t>
            </a:r>
            <a:r>
              <a:rPr lang="en" sz="1000">
                <a:solidFill>
                  <a:schemeClr val="accent4"/>
                </a:solidFill>
              </a:rPr>
              <a:t> </a:t>
            </a:r>
            <a:r>
              <a:rPr lang="en" sz="1000">
                <a:solidFill>
                  <a:schemeClr val="accent2"/>
                </a:solidFill>
              </a:rPr>
              <a:t>offset</a:t>
            </a:r>
            <a:r>
              <a:rPr lang="en" sz="1000">
                <a:solidFill>
                  <a:schemeClr val="accent4"/>
                </a:solidFill>
              </a:rPr>
              <a:t>="</a:t>
            </a:r>
            <a:r>
              <a:rPr lang="en" sz="1000">
                <a:solidFill>
                  <a:schemeClr val="accent3"/>
                </a:solidFill>
              </a:rPr>
              <a:t>100%</a:t>
            </a:r>
            <a:r>
              <a:rPr lang="en" sz="1000">
                <a:solidFill>
                  <a:schemeClr val="accent4"/>
                </a:solidFill>
              </a:rPr>
              <a:t>" </a:t>
            </a:r>
            <a:r>
              <a:rPr lang="en" sz="1000">
                <a:solidFill>
                  <a:schemeClr val="accent2"/>
                </a:solidFill>
              </a:rPr>
              <a:t>stop-color</a:t>
            </a:r>
            <a:r>
              <a:rPr lang="en" sz="1000">
                <a:solidFill>
                  <a:schemeClr val="accent4"/>
                </a:solidFill>
              </a:rPr>
              <a:t>="</a:t>
            </a:r>
            <a:r>
              <a:rPr lang="en" sz="1000">
                <a:solidFill>
                  <a:schemeClr val="accent3"/>
                </a:solidFill>
              </a:rPr>
              <a:t>orange</a:t>
            </a:r>
            <a:r>
              <a:rPr lang="en" sz="1000">
                <a:solidFill>
                  <a:schemeClr val="accent4"/>
                </a:solidFill>
              </a:rPr>
              <a:t>" /&gt;</a:t>
            </a:r>
            <a:endParaRPr sz="1000">
              <a:solidFill>
                <a:schemeClr val="accent4"/>
              </a:solidFill>
            </a:endParaRPr>
          </a:p>
          <a:p>
            <a:pPr indent="0" lvl="0" marL="0" rtl="0" algn="l">
              <a:spcBef>
                <a:spcPts val="0"/>
              </a:spcBef>
              <a:spcAft>
                <a:spcPts val="0"/>
              </a:spcAft>
              <a:buNone/>
            </a:pPr>
            <a:r>
              <a:rPr lang="en" sz="1000">
                <a:solidFill>
                  <a:schemeClr val="accent4"/>
                </a:solidFill>
              </a:rPr>
              <a:t>  &lt;/</a:t>
            </a:r>
            <a:r>
              <a:rPr lang="en" sz="1000">
                <a:solidFill>
                  <a:schemeClr val="accent1"/>
                </a:solidFill>
              </a:rPr>
              <a:t>linearGradient</a:t>
            </a:r>
            <a:r>
              <a:rPr lang="en" sz="1000">
                <a:solidFill>
                  <a:schemeClr val="accent4"/>
                </a:solidFill>
              </a:rPr>
              <a:t>&gt;</a:t>
            </a:r>
            <a:endParaRPr sz="1000">
              <a:solidFill>
                <a:schemeClr val="accent4"/>
              </a:solidFill>
            </a:endParaRPr>
          </a:p>
          <a:p>
            <a:pPr indent="0" lvl="0" marL="0" rtl="0" algn="l">
              <a:spcBef>
                <a:spcPts val="0"/>
              </a:spcBef>
              <a:spcAft>
                <a:spcPts val="0"/>
              </a:spcAft>
              <a:buNone/>
            </a:pPr>
            <a:r>
              <a:rPr lang="en" sz="1000">
                <a:solidFill>
                  <a:schemeClr val="accent4"/>
                </a:solidFill>
              </a:rPr>
              <a:t>&lt;/</a:t>
            </a:r>
            <a:r>
              <a:rPr lang="en" sz="1000">
                <a:solidFill>
                  <a:schemeClr val="accent1"/>
                </a:solidFill>
              </a:rPr>
              <a:t>defs</a:t>
            </a:r>
            <a:r>
              <a:rPr lang="en" sz="1000">
                <a:solidFill>
                  <a:schemeClr val="accent4"/>
                </a:solidFill>
              </a:rPr>
              <a:t>&gt;</a:t>
            </a:r>
            <a:endParaRPr sz="1000">
              <a:solidFill>
                <a:schemeClr val="accent4"/>
              </a:solidFill>
            </a:endParaRPr>
          </a:p>
          <a:p>
            <a:pPr indent="0" lvl="0" marL="0" rtl="0" algn="l">
              <a:spcBef>
                <a:spcPts val="0"/>
              </a:spcBef>
              <a:spcAft>
                <a:spcPts val="0"/>
              </a:spcAft>
              <a:buNone/>
            </a:pPr>
            <a:r>
              <a:t/>
            </a:r>
            <a:endParaRPr sz="1000">
              <a:solidFill>
                <a:schemeClr val="accent4"/>
              </a:solidFill>
            </a:endParaRPr>
          </a:p>
          <a:p>
            <a:pPr indent="0" lvl="0" marL="0" rtl="0" algn="l">
              <a:spcBef>
                <a:spcPts val="0"/>
              </a:spcBef>
              <a:spcAft>
                <a:spcPts val="0"/>
              </a:spcAft>
              <a:buNone/>
            </a:pPr>
            <a:r>
              <a:rPr lang="en" sz="1000">
                <a:solidFill>
                  <a:schemeClr val="accent4"/>
                </a:solidFill>
              </a:rPr>
              <a:t>&lt;</a:t>
            </a:r>
            <a:r>
              <a:rPr lang="en" sz="1000">
                <a:solidFill>
                  <a:schemeClr val="accent1"/>
                </a:solidFill>
              </a:rPr>
              <a:t>rect</a:t>
            </a:r>
            <a:r>
              <a:rPr lang="en" sz="1000">
                <a:solidFill>
                  <a:schemeClr val="accent4"/>
                </a:solidFill>
              </a:rPr>
              <a:t> </a:t>
            </a:r>
            <a:r>
              <a:rPr lang="en" sz="1000">
                <a:solidFill>
                  <a:schemeClr val="accent2"/>
                </a:solidFill>
              </a:rPr>
              <a:t>fill</a:t>
            </a:r>
            <a:r>
              <a:rPr lang="en" sz="1000">
                <a:solidFill>
                  <a:schemeClr val="accent4"/>
                </a:solidFill>
              </a:rPr>
              <a:t>="</a:t>
            </a:r>
            <a:r>
              <a:rPr lang="en" sz="1000">
                <a:solidFill>
                  <a:schemeClr val="accent3"/>
                </a:solidFill>
              </a:rPr>
              <a:t>url('#rainbow')</a:t>
            </a:r>
            <a:r>
              <a:rPr lang="en" sz="1000">
                <a:solidFill>
                  <a:schemeClr val="accent4"/>
                </a:solidFill>
              </a:rPr>
              <a:t>" /&gt;</a:t>
            </a:r>
            <a:endParaRPr sz="1000">
              <a:solidFill>
                <a:schemeClr val="accent4"/>
              </a:solidFill>
            </a:endParaRPr>
          </a:p>
        </p:txBody>
      </p:sp>
      <p:sp>
        <p:nvSpPr>
          <p:cNvPr id="520" name="Google Shape;520;p8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Gradients</a:t>
            </a:r>
            <a:endParaRPr/>
          </a:p>
        </p:txBody>
      </p:sp>
      <p:pic>
        <p:nvPicPr>
          <p:cNvPr id="521" name="Google Shape;521;p80"/>
          <p:cNvPicPr preferRelativeResize="0"/>
          <p:nvPr/>
        </p:nvPicPr>
        <p:blipFill>
          <a:blip r:embed="rId3">
            <a:alphaModFix/>
          </a:blip>
          <a:stretch>
            <a:fillRect/>
          </a:stretch>
        </p:blipFill>
        <p:spPr>
          <a:xfrm>
            <a:off x="5943600" y="1828800"/>
            <a:ext cx="2743200" cy="27432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Google Shape;526;p81"/>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&lt;</a:t>
            </a:r>
            <a:r>
              <a:rPr lang="en" sz="1000">
                <a:solidFill>
                  <a:schemeClr val="accent1"/>
                </a:solidFill>
              </a:rPr>
              <a:t>defs</a:t>
            </a:r>
            <a:r>
              <a:rPr lang="en" sz="1000">
                <a:solidFill>
                  <a:schemeClr val="accent4"/>
                </a:solidFill>
              </a:rPr>
              <a:t>&gt;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4"/>
                </a:solidFill>
              </a:rPr>
              <a:t>&lt;</a:t>
            </a:r>
            <a:r>
              <a:rPr lang="en" sz="1000">
                <a:solidFill>
                  <a:schemeClr val="accent1"/>
                </a:solidFill>
              </a:rPr>
              <a:t>marker</a:t>
            </a:r>
            <a:r>
              <a:rPr lang="en" sz="1000">
                <a:solidFill>
                  <a:schemeClr val="accent4"/>
                </a:solidFill>
              </a:rPr>
              <a:t> </a:t>
            </a:r>
            <a:r>
              <a:rPr lang="en" sz="1000">
                <a:solidFill>
                  <a:schemeClr val="accent2"/>
                </a:solidFill>
              </a:rPr>
              <a:t>id</a:t>
            </a:r>
            <a:r>
              <a:rPr lang="en" sz="1000">
                <a:solidFill>
                  <a:schemeClr val="accent4"/>
                </a:solidFill>
              </a:rPr>
              <a:t>="</a:t>
            </a:r>
            <a:r>
              <a:rPr lang="en" sz="1000">
                <a:solidFill>
                  <a:schemeClr val="accent3"/>
                </a:solidFill>
              </a:rPr>
              <a:t>arrow</a:t>
            </a:r>
            <a:r>
              <a:rPr lang="en" sz="1000">
                <a:solidFill>
                  <a:schemeClr val="accent4"/>
                </a:solidFill>
              </a:rPr>
              <a:t>" </a:t>
            </a:r>
            <a:r>
              <a:rPr lang="en" sz="1000">
                <a:solidFill>
                  <a:schemeClr val="accent2"/>
                </a:solidFill>
              </a:rPr>
              <a:t>orient</a:t>
            </a:r>
            <a:r>
              <a:rPr lang="en" sz="1000">
                <a:solidFill>
                  <a:schemeClr val="accent4"/>
                </a:solidFill>
              </a:rPr>
              <a:t>="</a:t>
            </a:r>
            <a:r>
              <a:rPr lang="en" sz="1000">
                <a:solidFill>
                  <a:schemeClr val="accent3"/>
                </a:solidFill>
              </a:rPr>
              <a:t>auto-start-reverse</a:t>
            </a:r>
            <a:r>
              <a:rPr lang="en" sz="1000">
                <a:solidFill>
                  <a:schemeClr val="accent4"/>
                </a:solidFill>
              </a:rPr>
              <a:t>" /&gt;</a:t>
            </a:r>
            <a:endParaRPr sz="1000"/>
          </a:p>
          <a:p>
            <a:pPr indent="0" lvl="0" marL="0" rtl="0" algn="l">
              <a:spcBef>
                <a:spcPts val="0"/>
              </a:spcBef>
              <a:spcAft>
                <a:spcPts val="0"/>
              </a:spcAft>
              <a:buNone/>
            </a:pPr>
            <a:r>
              <a:rPr lang="en" sz="1000">
                <a:solidFill>
                  <a:schemeClr val="accent4"/>
                </a:solidFill>
              </a:rPr>
              <a:t>  </a:t>
            </a:r>
            <a:r>
              <a:rPr lang="en" sz="1000">
                <a:solidFill>
                  <a:schemeClr val="accent4"/>
                </a:solidFill>
              </a:rPr>
              <a:t>&lt;</a:t>
            </a:r>
            <a:r>
              <a:rPr lang="en" sz="1000">
                <a:solidFill>
                  <a:schemeClr val="accent1"/>
                </a:solidFill>
              </a:rPr>
              <a:t>marker</a:t>
            </a:r>
            <a:r>
              <a:rPr lang="en" sz="1000">
                <a:solidFill>
                  <a:schemeClr val="accent4"/>
                </a:solidFill>
              </a:rPr>
              <a:t> </a:t>
            </a:r>
            <a:r>
              <a:rPr lang="en" sz="1000">
                <a:solidFill>
                  <a:schemeClr val="accent2"/>
                </a:solidFill>
              </a:rPr>
              <a:t>id</a:t>
            </a:r>
            <a:r>
              <a:rPr lang="en" sz="1000">
                <a:solidFill>
                  <a:schemeClr val="accent4"/>
                </a:solidFill>
              </a:rPr>
              <a:t>="</a:t>
            </a:r>
            <a:r>
              <a:rPr lang="en" sz="1000">
                <a:solidFill>
                  <a:schemeClr val="accent3"/>
                </a:solidFill>
              </a:rPr>
              <a:t>dot</a:t>
            </a:r>
            <a:r>
              <a:rPr lang="en" sz="1000">
                <a:solidFill>
                  <a:schemeClr val="accent4"/>
                </a:solidFill>
              </a:rPr>
              <a:t>" </a:t>
            </a:r>
            <a:r>
              <a:rPr lang="en" sz="1000">
                <a:solidFill>
                  <a:schemeClr val="accent2"/>
                </a:solidFill>
              </a:rPr>
              <a:t>orient</a:t>
            </a:r>
            <a:r>
              <a:rPr lang="en" sz="1000">
                <a:solidFill>
                  <a:schemeClr val="accent4"/>
                </a:solidFill>
              </a:rPr>
              <a:t>="</a:t>
            </a:r>
            <a:r>
              <a:rPr lang="en" sz="1000">
                <a:solidFill>
                  <a:schemeClr val="accent3"/>
                </a:solidFill>
              </a:rPr>
              <a:t>auto</a:t>
            </a:r>
            <a:r>
              <a:rPr lang="en" sz="1000">
                <a:solidFill>
                  <a:schemeClr val="accent4"/>
                </a:solidFill>
              </a:rPr>
              <a:t>" /&gt;</a:t>
            </a:r>
            <a:endParaRPr sz="1000">
              <a:solidFill>
                <a:schemeClr val="accent4"/>
              </a:solidFill>
            </a:endParaRPr>
          </a:p>
          <a:p>
            <a:pPr indent="0" lvl="0" marL="0" rtl="0" algn="l">
              <a:spcBef>
                <a:spcPts val="0"/>
              </a:spcBef>
              <a:spcAft>
                <a:spcPts val="0"/>
              </a:spcAft>
              <a:buNone/>
            </a:pPr>
            <a:r>
              <a:rPr lang="en" sz="1000">
                <a:solidFill>
                  <a:schemeClr val="accent4"/>
                </a:solidFill>
              </a:rPr>
              <a:t>&lt;/</a:t>
            </a:r>
            <a:r>
              <a:rPr lang="en" sz="1000">
                <a:solidFill>
                  <a:schemeClr val="accent1"/>
                </a:solidFill>
              </a:rPr>
              <a:t>defs</a:t>
            </a:r>
            <a:r>
              <a:rPr lang="en" sz="1000">
                <a:solidFill>
                  <a:schemeClr val="accent4"/>
                </a:solidFill>
              </a:rPr>
              <a:t>&gt;</a:t>
            </a:r>
            <a:endParaRPr sz="1000">
              <a:solidFill>
                <a:schemeClr val="accent4"/>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solidFill>
                  <a:schemeClr val="accent4"/>
                </a:solidFill>
              </a:rPr>
              <a:t>&lt;</a:t>
            </a:r>
            <a:r>
              <a:rPr lang="en" sz="1000">
                <a:solidFill>
                  <a:schemeClr val="accent1"/>
                </a:solidFill>
              </a:rPr>
              <a:t>path</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2"/>
                </a:solidFill>
              </a:rPr>
              <a:t>marker-start</a:t>
            </a:r>
            <a:r>
              <a:rPr lang="en" sz="1000">
                <a:solidFill>
                  <a:schemeClr val="accent4"/>
                </a:solidFill>
              </a:rPr>
              <a:t>="</a:t>
            </a:r>
            <a:r>
              <a:rPr lang="en" sz="1000">
                <a:solidFill>
                  <a:schemeClr val="accent3"/>
                </a:solidFill>
              </a:rPr>
              <a:t>url('#arrow')</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2"/>
                </a:solidFill>
              </a:rPr>
              <a:t>marker-mid</a:t>
            </a:r>
            <a:r>
              <a:rPr lang="en" sz="1000">
                <a:solidFill>
                  <a:schemeClr val="accent4"/>
                </a:solidFill>
              </a:rPr>
              <a:t>="</a:t>
            </a:r>
            <a:r>
              <a:rPr lang="en" sz="1000">
                <a:solidFill>
                  <a:schemeClr val="accent3"/>
                </a:solidFill>
              </a:rPr>
              <a:t>url('#dot')</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2"/>
                </a:solidFill>
              </a:rPr>
              <a:t>marker-end</a:t>
            </a:r>
            <a:r>
              <a:rPr lang="en" sz="1000">
                <a:solidFill>
                  <a:schemeClr val="accent4"/>
                </a:solidFill>
              </a:rPr>
              <a:t>="</a:t>
            </a:r>
            <a:r>
              <a:rPr lang="en" sz="1000">
                <a:solidFill>
                  <a:schemeClr val="accent3"/>
                </a:solidFill>
              </a:rPr>
              <a:t>url('#arrow')</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4"/>
                </a:solidFill>
              </a:rPr>
              <a:t>/&gt;</a:t>
            </a:r>
            <a:endParaRPr sz="1000">
              <a:solidFill>
                <a:schemeClr val="accent4"/>
              </a:solidFill>
            </a:endParaRPr>
          </a:p>
        </p:txBody>
      </p:sp>
      <p:sp>
        <p:nvSpPr>
          <p:cNvPr id="527" name="Google Shape;527;p8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Markers</a:t>
            </a:r>
            <a:endParaRPr/>
          </a:p>
        </p:txBody>
      </p:sp>
      <p:pic>
        <p:nvPicPr>
          <p:cNvPr id="528" name="Google Shape;528;p81"/>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Google Shape;533;p82"/>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&lt;</a:t>
            </a:r>
            <a:r>
              <a:rPr lang="en" sz="1000">
                <a:solidFill>
                  <a:schemeClr val="accent1"/>
                </a:solidFill>
              </a:rPr>
              <a:t>defs</a:t>
            </a:r>
            <a:r>
              <a:rPr lang="en" sz="1000">
                <a:solidFill>
                  <a:schemeClr val="accent4"/>
                </a:solidFill>
              </a:rPr>
              <a:t>&gt;</a:t>
            </a:r>
            <a:endParaRPr sz="1000">
              <a:solidFill>
                <a:schemeClr val="accent4"/>
              </a:solidFill>
            </a:endParaRPr>
          </a:p>
          <a:p>
            <a:pPr indent="0" lvl="0" marL="0" rtl="0" algn="l">
              <a:spcBef>
                <a:spcPts val="0"/>
              </a:spcBef>
              <a:spcAft>
                <a:spcPts val="0"/>
              </a:spcAft>
              <a:buNone/>
            </a:pPr>
            <a:r>
              <a:rPr lang="en" sz="1000">
                <a:solidFill>
                  <a:schemeClr val="accent4"/>
                </a:solidFill>
              </a:rPr>
              <a:t>  &lt;</a:t>
            </a:r>
            <a:r>
              <a:rPr lang="en" sz="1000">
                <a:solidFill>
                  <a:schemeClr val="accent1"/>
                </a:solidFill>
              </a:rPr>
              <a:t>marker</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2"/>
                </a:solidFill>
              </a:rPr>
              <a:t>id</a:t>
            </a:r>
            <a:r>
              <a:rPr lang="en" sz="1000">
                <a:solidFill>
                  <a:schemeClr val="accent4"/>
                </a:solidFill>
              </a:rPr>
              <a:t>="</a:t>
            </a:r>
            <a:r>
              <a:rPr lang="en" sz="1000">
                <a:solidFill>
                  <a:schemeClr val="accent3"/>
                </a:solidFill>
              </a:rPr>
              <a:t>arrowhead</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2"/>
                </a:solidFill>
              </a:rPr>
              <a:t>viewBox</a:t>
            </a:r>
            <a:r>
              <a:rPr lang="en" sz="1000">
                <a:solidFill>
                  <a:schemeClr val="accent4"/>
                </a:solidFill>
              </a:rPr>
              <a:t>="</a:t>
            </a:r>
            <a:r>
              <a:rPr lang="en" sz="1000">
                <a:solidFill>
                  <a:schemeClr val="accent3"/>
                </a:solidFill>
              </a:rPr>
              <a:t>0 0 10 8</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2"/>
                </a:solidFill>
              </a:rPr>
              <a:t>refX</a:t>
            </a:r>
            <a:r>
              <a:rPr lang="en" sz="1000">
                <a:solidFill>
                  <a:schemeClr val="accent4"/>
                </a:solidFill>
              </a:rPr>
              <a:t>="</a:t>
            </a:r>
            <a:r>
              <a:rPr lang="en" sz="1000">
                <a:solidFill>
                  <a:schemeClr val="accent3"/>
                </a:solidFill>
              </a:rPr>
              <a:t>5</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2"/>
                </a:solidFill>
              </a:rPr>
              <a:t>refY</a:t>
            </a:r>
            <a:r>
              <a:rPr lang="en" sz="1000">
                <a:solidFill>
                  <a:schemeClr val="accent4"/>
                </a:solidFill>
              </a:rPr>
              <a:t>="</a:t>
            </a:r>
            <a:r>
              <a:rPr lang="en" sz="1000">
                <a:solidFill>
                  <a:schemeClr val="accent3"/>
                </a:solidFill>
              </a:rPr>
              <a:t>4</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2"/>
                </a:solidFill>
              </a:rPr>
              <a:t>    markerWidth</a:t>
            </a:r>
            <a:r>
              <a:rPr lang="en" sz="1000">
                <a:solidFill>
                  <a:schemeClr val="accent4"/>
                </a:solidFill>
              </a:rPr>
              <a:t>="</a:t>
            </a:r>
            <a:r>
              <a:rPr lang="en" sz="1000">
                <a:solidFill>
                  <a:schemeClr val="accent3"/>
                </a:solidFill>
              </a:rPr>
              <a:t>5</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2"/>
                </a:solidFill>
              </a:rPr>
              <a:t>markerHeight</a:t>
            </a:r>
            <a:r>
              <a:rPr lang="en" sz="1000">
                <a:solidFill>
                  <a:schemeClr val="accent4"/>
                </a:solidFill>
              </a:rPr>
              <a:t>="</a:t>
            </a:r>
            <a:r>
              <a:rPr lang="en" sz="1000">
                <a:solidFill>
                  <a:schemeClr val="accent3"/>
                </a:solidFill>
              </a:rPr>
              <a:t>4</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2"/>
                </a:solidFill>
              </a:rPr>
              <a:t>orient</a:t>
            </a:r>
            <a:r>
              <a:rPr lang="en" sz="1000">
                <a:solidFill>
                  <a:schemeClr val="accent4"/>
                </a:solidFill>
              </a:rPr>
              <a:t>="</a:t>
            </a:r>
            <a:r>
              <a:rPr lang="en" sz="1000">
                <a:solidFill>
                  <a:schemeClr val="accent3"/>
                </a:solidFill>
              </a:rPr>
              <a:t>auto-start-reverse</a:t>
            </a:r>
            <a:r>
              <a:rPr lang="en" sz="1000">
                <a:solidFill>
                  <a:schemeClr val="accent4"/>
                </a:solidFill>
              </a:rPr>
              <a:t>"</a:t>
            </a:r>
            <a:endParaRPr sz="1000">
              <a:solidFill>
                <a:schemeClr val="accent4"/>
              </a:solidFill>
            </a:endParaRPr>
          </a:p>
          <a:p>
            <a:pPr indent="0" lvl="0" marL="0" rtl="0" algn="l">
              <a:spcBef>
                <a:spcPts val="0"/>
              </a:spcBef>
              <a:spcAft>
                <a:spcPts val="0"/>
              </a:spcAft>
              <a:buNone/>
            </a:pPr>
            <a:r>
              <a:rPr lang="en" sz="1000">
                <a:solidFill>
                  <a:schemeClr val="accent4"/>
                </a:solidFill>
              </a:rPr>
              <a:t>  &gt;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4"/>
                </a:solidFill>
              </a:rPr>
              <a:t>&lt;</a:t>
            </a:r>
            <a:r>
              <a:rPr lang="en" sz="1000">
                <a:solidFill>
                  <a:schemeClr val="accent1"/>
                </a:solidFill>
              </a:rPr>
              <a:t>polygon</a:t>
            </a:r>
            <a:r>
              <a:rPr lang="en" sz="1000">
                <a:solidFill>
                  <a:schemeClr val="accent4"/>
                </a:solidFill>
              </a:rPr>
              <a:t> </a:t>
            </a:r>
            <a:r>
              <a:rPr lang="en" sz="1000">
                <a:solidFill>
                  <a:schemeClr val="accent2"/>
                </a:solidFill>
              </a:rPr>
              <a:t>points</a:t>
            </a:r>
            <a:r>
              <a:rPr lang="en" sz="1000">
                <a:solidFill>
                  <a:schemeClr val="accent4"/>
                </a:solidFill>
              </a:rPr>
              <a:t>="</a:t>
            </a:r>
            <a:r>
              <a:rPr lang="en" sz="1000">
                <a:solidFill>
                  <a:schemeClr val="accent3"/>
                </a:solidFill>
              </a:rPr>
              <a:t>... triangle ...</a:t>
            </a:r>
            <a:r>
              <a:rPr lang="en" sz="1000">
                <a:solidFill>
                  <a:schemeClr val="accent4"/>
                </a:solidFill>
              </a:rPr>
              <a:t>" /&gt;</a:t>
            </a:r>
            <a:endParaRPr sz="1000">
              <a:solidFill>
                <a:schemeClr val="accent4"/>
              </a:solidFill>
            </a:endParaRPr>
          </a:p>
          <a:p>
            <a:pPr indent="0" lvl="0" marL="0" rtl="0" algn="l">
              <a:spcBef>
                <a:spcPts val="0"/>
              </a:spcBef>
              <a:spcAft>
                <a:spcPts val="0"/>
              </a:spcAft>
              <a:buNone/>
            </a:pPr>
            <a:r>
              <a:rPr lang="en" sz="1000">
                <a:solidFill>
                  <a:schemeClr val="accent4"/>
                </a:solidFill>
              </a:rPr>
              <a:t>  </a:t>
            </a:r>
            <a:r>
              <a:rPr lang="en" sz="1000">
                <a:solidFill>
                  <a:schemeClr val="accent4"/>
                </a:solidFill>
              </a:rPr>
              <a:t>&lt;/</a:t>
            </a:r>
            <a:r>
              <a:rPr lang="en" sz="1000">
                <a:solidFill>
                  <a:schemeClr val="accent1"/>
                </a:solidFill>
              </a:rPr>
              <a:t>marker</a:t>
            </a:r>
            <a:r>
              <a:rPr lang="en" sz="1000">
                <a:solidFill>
                  <a:schemeClr val="accent4"/>
                </a:solidFill>
              </a:rPr>
              <a:t>&gt;</a:t>
            </a:r>
            <a:endParaRPr sz="1000">
              <a:solidFill>
                <a:schemeClr val="accent4"/>
              </a:solidFill>
            </a:endParaRPr>
          </a:p>
          <a:p>
            <a:pPr indent="0" lvl="0" marL="0" rtl="0" algn="l">
              <a:spcBef>
                <a:spcPts val="0"/>
              </a:spcBef>
              <a:spcAft>
                <a:spcPts val="0"/>
              </a:spcAft>
              <a:buNone/>
            </a:pPr>
            <a:r>
              <a:rPr lang="en" sz="1000">
                <a:solidFill>
                  <a:schemeClr val="accent4"/>
                </a:solidFill>
              </a:rPr>
              <a:t>&lt;/</a:t>
            </a:r>
            <a:r>
              <a:rPr lang="en" sz="1000">
                <a:solidFill>
                  <a:schemeClr val="accent1"/>
                </a:solidFill>
              </a:rPr>
              <a:t>defs</a:t>
            </a:r>
            <a:r>
              <a:rPr lang="en" sz="1000">
                <a:solidFill>
                  <a:schemeClr val="accent4"/>
                </a:solidFill>
              </a:rPr>
              <a:t>&gt;</a:t>
            </a:r>
            <a:endParaRPr sz="1000">
              <a:solidFill>
                <a:schemeClr val="accent4"/>
              </a:solidFill>
            </a:endParaRPr>
          </a:p>
        </p:txBody>
      </p:sp>
      <p:sp>
        <p:nvSpPr>
          <p:cNvPr id="534" name="Google Shape;534;p8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Markers</a:t>
            </a:r>
            <a:endParaRPr/>
          </a:p>
        </p:txBody>
      </p:sp>
      <p:pic>
        <p:nvPicPr>
          <p:cNvPr id="535" name="Google Shape;535;p82"/>
          <p:cNvPicPr preferRelativeResize="0"/>
          <p:nvPr/>
        </p:nvPicPr>
        <p:blipFill rotWithShape="1">
          <a:blip r:embed="rId3">
            <a:alphaModFix/>
          </a:blip>
          <a:srcRect b="0" l="0" r="0" t="0"/>
          <a:stretch/>
        </p:blipFill>
        <p:spPr>
          <a:xfrm>
            <a:off x="5943600" y="1828800"/>
            <a:ext cx="2743200" cy="27432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Google Shape;540;p8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6</a:t>
            </a:r>
            <a:endParaRPr/>
          </a:p>
        </p:txBody>
      </p:sp>
      <p:pic>
        <p:nvPicPr>
          <p:cNvPr id="541" name="Google Shape;541;p83"/>
          <p:cNvPicPr preferRelativeResize="0"/>
          <p:nvPr/>
        </p:nvPicPr>
        <p:blipFill rotWithShape="1">
          <a:blip r:embed="rId3">
            <a:alphaModFix/>
          </a:blip>
          <a:srcRect b="748" l="0" r="0" t="748"/>
          <a:stretch/>
        </p:blipFill>
        <p:spPr>
          <a:xfrm>
            <a:off x="2657475" y="1371600"/>
            <a:ext cx="3829050" cy="37719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Google Shape;546;p84"/>
          <p:cNvSpPr txBox="1"/>
          <p:nvPr>
            <p:ph idx="1" type="body"/>
          </p:nvPr>
        </p:nvSpPr>
        <p:spPr>
          <a:xfrm>
            <a:off x="457200" y="1828800"/>
            <a:ext cx="4343400" cy="27432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&lt;title&gt;, &lt;desc&gt;, and other metadata</a:t>
            </a:r>
            <a:endParaRPr/>
          </a:p>
          <a:p>
            <a:pPr indent="-317500" lvl="0" marL="457200" rtl="0" algn="l">
              <a:spcBef>
                <a:spcPts val="0"/>
              </a:spcBef>
              <a:spcAft>
                <a:spcPts val="0"/>
              </a:spcAft>
              <a:buSzPts val="1400"/>
              <a:buChar char="●"/>
            </a:pPr>
            <a:r>
              <a:rPr lang="en"/>
              <a:t>patterns</a:t>
            </a:r>
            <a:endParaRPr/>
          </a:p>
          <a:p>
            <a:pPr indent="-317500" lvl="0" marL="457200" rtl="0" algn="l">
              <a:spcBef>
                <a:spcPts val="0"/>
              </a:spcBef>
              <a:spcAft>
                <a:spcPts val="0"/>
              </a:spcAft>
              <a:buSzPts val="1400"/>
              <a:buChar char="●"/>
            </a:pPr>
            <a:r>
              <a:rPr lang="en"/>
              <a:t>clips and masks</a:t>
            </a:r>
            <a:endParaRPr/>
          </a:p>
          <a:p>
            <a:pPr indent="-317500" lvl="0" marL="457200" rtl="0" algn="l">
              <a:spcBef>
                <a:spcPts val="0"/>
              </a:spcBef>
              <a:spcAft>
                <a:spcPts val="0"/>
              </a:spcAft>
              <a:buSzPts val="1400"/>
              <a:buChar char="●"/>
            </a:pPr>
            <a:r>
              <a:rPr lang="en"/>
              <a:t>evenodd fill rule</a:t>
            </a:r>
            <a:endParaRPr/>
          </a:p>
          <a:p>
            <a:pPr indent="-317500" lvl="0" marL="457200" rtl="0" algn="l">
              <a:spcBef>
                <a:spcPts val="0"/>
              </a:spcBef>
              <a:spcAft>
                <a:spcPts val="0"/>
              </a:spcAft>
              <a:buSzPts val="1400"/>
              <a:buChar char="●"/>
            </a:pPr>
            <a:r>
              <a:rPr lang="en"/>
              <a:t>reuse objects</a:t>
            </a:r>
            <a:endParaRPr/>
          </a:p>
          <a:p>
            <a:pPr indent="-317500" lvl="0" marL="457200" rtl="0" algn="l">
              <a:spcBef>
                <a:spcPts val="0"/>
              </a:spcBef>
              <a:spcAft>
                <a:spcPts val="0"/>
              </a:spcAft>
              <a:buSzPts val="1400"/>
              <a:buChar char="●"/>
            </a:pPr>
            <a:r>
              <a:rPr lang="en"/>
              <a:t>filters (blur, shadow</a:t>
            </a:r>
            <a:r>
              <a:rPr lang="en"/>
              <a:t>, ble</a:t>
            </a:r>
            <a:r>
              <a:rPr lang="en"/>
              <a:t>nd, sepia, etc)</a:t>
            </a:r>
            <a:endParaRPr/>
          </a:p>
          <a:p>
            <a:pPr indent="-317500" lvl="0" marL="457200" rtl="0" algn="l">
              <a:spcBef>
                <a:spcPts val="0"/>
              </a:spcBef>
              <a:spcAft>
                <a:spcPts val="0"/>
              </a:spcAft>
              <a:buSzPts val="1400"/>
              <a:buChar char="●"/>
            </a:pPr>
            <a:r>
              <a:rPr lang="en"/>
              <a:t>animations</a:t>
            </a:r>
            <a:endParaRPr/>
          </a:p>
          <a:p>
            <a:pPr indent="-317500" lvl="0" marL="457200" rtl="0" algn="l">
              <a:spcBef>
                <a:spcPts val="0"/>
              </a:spcBef>
              <a:spcAft>
                <a:spcPts val="0"/>
              </a:spcAft>
              <a:buSzPts val="1400"/>
              <a:buChar char="●"/>
            </a:pPr>
            <a:r>
              <a:rPr lang="en"/>
              <a:t>embed raster images, HTML, SVGs, etc</a:t>
            </a:r>
            <a:endParaRPr/>
          </a:p>
          <a:p>
            <a:pPr indent="-317500" lvl="0" marL="457200" rtl="0" algn="l">
              <a:spcBef>
                <a:spcPts val="0"/>
              </a:spcBef>
              <a:spcAft>
                <a:spcPts val="0"/>
              </a:spcAft>
              <a:buSzPts val="1400"/>
              <a:buChar char="●"/>
            </a:pPr>
            <a:r>
              <a:rPr lang="en"/>
              <a:t>aspect ratio and overflow control</a:t>
            </a:r>
            <a:endParaRPr/>
          </a:p>
        </p:txBody>
      </p:sp>
      <p:sp>
        <p:nvSpPr>
          <p:cNvPr id="547" name="Google Shape;547;p8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Beyond...</a:t>
            </a:r>
            <a:endParaRPr/>
          </a:p>
        </p:txBody>
      </p:sp>
      <p:pic>
        <p:nvPicPr>
          <p:cNvPr id="548" name="Google Shape;548;p84"/>
          <p:cNvPicPr preferRelativeResize="0"/>
          <p:nvPr/>
        </p:nvPicPr>
        <p:blipFill rotWithShape="1">
          <a:blip r:embed="rId3">
            <a:alphaModFix/>
          </a:blip>
          <a:srcRect b="999" l="0" r="0" t="999"/>
          <a:stretch/>
        </p:blipFill>
        <p:spPr>
          <a:xfrm>
            <a:off x="6248400" y="3200400"/>
            <a:ext cx="1905000" cy="1905000"/>
          </a:xfrm>
          <a:prstGeom prst="rect">
            <a:avLst/>
          </a:prstGeom>
          <a:noFill/>
          <a:ln>
            <a:noFill/>
          </a:ln>
        </p:spPr>
      </p:pic>
      <p:pic>
        <p:nvPicPr>
          <p:cNvPr id="549" name="Google Shape;549;p84"/>
          <p:cNvPicPr preferRelativeResize="0"/>
          <p:nvPr/>
        </p:nvPicPr>
        <p:blipFill>
          <a:blip r:embed="rId4">
            <a:alphaModFix/>
          </a:blip>
          <a:stretch>
            <a:fillRect/>
          </a:stretch>
        </p:blipFill>
        <p:spPr>
          <a:xfrm>
            <a:off x="7315200" y="1828800"/>
            <a:ext cx="1371600" cy="1371600"/>
          </a:xfrm>
          <a:prstGeom prst="rect">
            <a:avLst/>
          </a:prstGeom>
          <a:noFill/>
          <a:ln>
            <a:noFill/>
          </a:ln>
        </p:spPr>
      </p:pic>
      <p:pic>
        <p:nvPicPr>
          <p:cNvPr id="550" name="Google Shape;550;p84"/>
          <p:cNvPicPr preferRelativeResize="0"/>
          <p:nvPr/>
        </p:nvPicPr>
        <p:blipFill>
          <a:blip r:embed="rId5">
            <a:alphaModFix/>
          </a:blip>
          <a:stretch>
            <a:fillRect/>
          </a:stretch>
        </p:blipFill>
        <p:spPr>
          <a:xfrm>
            <a:off x="5715000" y="1828800"/>
            <a:ext cx="1371600" cy="13716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sp>
        <p:nvSpPr>
          <p:cNvPr id="555" name="Google Shape;555;p85"/>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SVG</a:t>
            </a:r>
            <a:endParaRPr/>
          </a:p>
        </p:txBody>
      </p:sp>
      <p:pic>
        <p:nvPicPr>
          <p:cNvPr id="90" name="Google Shape;90;p15"/>
          <p:cNvPicPr preferRelativeResize="0"/>
          <p:nvPr/>
        </p:nvPicPr>
        <p:blipFill>
          <a:blip r:embed="rId3">
            <a:alphaModFix/>
          </a:blip>
          <a:stretch>
            <a:fillRect/>
          </a:stretch>
        </p:blipFill>
        <p:spPr>
          <a:xfrm>
            <a:off x="1558775" y="1997625"/>
            <a:ext cx="2378175" cy="2378175"/>
          </a:xfrm>
          <a:prstGeom prst="rect">
            <a:avLst/>
          </a:prstGeom>
          <a:noFill/>
          <a:ln>
            <a:noFill/>
          </a:ln>
        </p:spPr>
      </p:pic>
      <p:pic>
        <p:nvPicPr>
          <p:cNvPr id="91" name="Google Shape;91;p15"/>
          <p:cNvPicPr preferRelativeResize="0"/>
          <p:nvPr/>
        </p:nvPicPr>
        <p:blipFill>
          <a:blip r:embed="rId4">
            <a:alphaModFix/>
          </a:blip>
          <a:stretch>
            <a:fillRect/>
          </a:stretch>
        </p:blipFill>
        <p:spPr>
          <a:xfrm>
            <a:off x="4875225" y="1670650"/>
            <a:ext cx="3032125" cy="3032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6"/>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Basics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genta">
  <a:themeElements>
    <a:clrScheme name="Modern Writer">
      <a:dk1>
        <a:srgbClr val="E91D63"/>
      </a:dk1>
      <a:lt1>
        <a:srgbClr val="FFFFFF"/>
      </a:lt1>
      <a:dk2>
        <a:srgbClr val="424242"/>
      </a:dk2>
      <a:lt2>
        <a:srgbClr val="999999"/>
      </a:lt2>
      <a:accent1>
        <a:srgbClr val="F06292"/>
      </a:accent1>
      <a:accent2>
        <a:srgbClr val="CE93D8"/>
      </a:accent2>
      <a:accent3>
        <a:srgbClr val="DCE775"/>
      </a:accent3>
      <a:accent4>
        <a:srgbClr val="64B5F6"/>
      </a:accent4>
      <a:accent5>
        <a:srgbClr val="9E9E9E"/>
      </a:accent5>
      <a:accent6>
        <a:srgbClr val="EFEFEF"/>
      </a:accent6>
      <a:hlink>
        <a:srgbClr val="F06292"/>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